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44"/>
  </p:notesMasterIdLst>
  <p:sldIdLst>
    <p:sldId id="256" r:id="rId3"/>
    <p:sldId id="2147376317" r:id="rId4"/>
    <p:sldId id="260" r:id="rId5"/>
    <p:sldId id="2147376303" r:id="rId6"/>
    <p:sldId id="2147376320" r:id="rId7"/>
    <p:sldId id="2147376307" r:id="rId8"/>
    <p:sldId id="2147376319" r:id="rId9"/>
    <p:sldId id="2147376304" r:id="rId10"/>
    <p:sldId id="259" r:id="rId11"/>
    <p:sldId id="265" r:id="rId12"/>
    <p:sldId id="261" r:id="rId13"/>
    <p:sldId id="2147376308" r:id="rId14"/>
    <p:sldId id="2147375650" r:id="rId15"/>
    <p:sldId id="2147376313" r:id="rId16"/>
    <p:sldId id="2147376297" r:id="rId17"/>
    <p:sldId id="2147376314" r:id="rId18"/>
    <p:sldId id="2147376299" r:id="rId19"/>
    <p:sldId id="2147375671" r:id="rId20"/>
    <p:sldId id="267" r:id="rId21"/>
    <p:sldId id="2147376298" r:id="rId22"/>
    <p:sldId id="2147375679" r:id="rId23"/>
    <p:sldId id="2147376315" r:id="rId24"/>
    <p:sldId id="2147376321" r:id="rId25"/>
    <p:sldId id="2147376300" r:id="rId26"/>
    <p:sldId id="2138" r:id="rId27"/>
    <p:sldId id="2139" r:id="rId28"/>
    <p:sldId id="2126" r:id="rId29"/>
    <p:sldId id="2142" r:id="rId30"/>
    <p:sldId id="2143" r:id="rId31"/>
    <p:sldId id="2145" r:id="rId32"/>
    <p:sldId id="2147376309" r:id="rId33"/>
    <p:sldId id="2147376312" r:id="rId34"/>
    <p:sldId id="2147" r:id="rId35"/>
    <p:sldId id="2144" r:id="rId36"/>
    <p:sldId id="2146" r:id="rId37"/>
    <p:sldId id="2128" r:id="rId38"/>
    <p:sldId id="2150" r:id="rId39"/>
    <p:sldId id="2137" r:id="rId40"/>
    <p:sldId id="2148" r:id="rId41"/>
    <p:sldId id="2149" r:id="rId42"/>
    <p:sldId id="214737631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C103"/>
    <a:srgbClr val="3737F9"/>
    <a:srgbClr val="CCDA10"/>
    <a:srgbClr val="A6B3C6"/>
    <a:srgbClr val="265886"/>
    <a:srgbClr val="2C66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521FE-FA47-BA68-85C2-7F54D376AFDD}" v="3" dt="2026-07-21T16:04:19.492"/>
    <p1510:client id="{A50071C9-38AA-AB51-CC12-AD5211FA3453}" v="100" dt="2026-07-21T15:59:56.7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NNON, Ashling (CAMBRIDGE UNIVERSITY HOSPITALS NHS FOUNDATION TRUST)" userId="S::ashling.bannon@nhs.net::2155b375-3586-4982-87c4-947f4adb7f66" providerId="AD" clId="Web-{A50071C9-38AA-AB51-CC12-AD5211FA3453}"/>
    <pc:docChg chg="modSld">
      <pc:chgData name="BANNON, Ashling (CAMBRIDGE UNIVERSITY HOSPITALS NHS FOUNDATION TRUST)" userId="S::ashling.bannon@nhs.net::2155b375-3586-4982-87c4-947f4adb7f66" providerId="AD" clId="Web-{A50071C9-38AA-AB51-CC12-AD5211FA3453}" dt="2026-07-21T15:59:56.791" v="50" actId="20577"/>
      <pc:docMkLst>
        <pc:docMk/>
      </pc:docMkLst>
      <pc:sldChg chg="modSp">
        <pc:chgData name="BANNON, Ashling (CAMBRIDGE UNIVERSITY HOSPITALS NHS FOUNDATION TRUST)" userId="S::ashling.bannon@nhs.net::2155b375-3586-4982-87c4-947f4adb7f66" providerId="AD" clId="Web-{A50071C9-38AA-AB51-CC12-AD5211FA3453}" dt="2026-07-21T15:59:56.791" v="50" actId="20577"/>
        <pc:sldMkLst>
          <pc:docMk/>
          <pc:sldMk cId="3813461540" sldId="2147375671"/>
        </pc:sldMkLst>
        <pc:spChg chg="mod">
          <ac:chgData name="BANNON, Ashling (CAMBRIDGE UNIVERSITY HOSPITALS NHS FOUNDATION TRUST)" userId="S::ashling.bannon@nhs.net::2155b375-3586-4982-87c4-947f4adb7f66" providerId="AD" clId="Web-{A50071C9-38AA-AB51-CC12-AD5211FA3453}" dt="2026-07-21T15:59:56.791" v="50" actId="20577"/>
          <ac:spMkLst>
            <pc:docMk/>
            <pc:sldMk cId="3813461540" sldId="2147375671"/>
            <ac:spMk id="6" creationId="{41F89AE2-8CD0-F7DE-3375-F235F2E59BCB}"/>
          </ac:spMkLst>
        </pc:spChg>
      </pc:sldChg>
      <pc:sldChg chg="modSp">
        <pc:chgData name="BANNON, Ashling (CAMBRIDGE UNIVERSITY HOSPITALS NHS FOUNDATION TRUST)" userId="S::ashling.bannon@nhs.net::2155b375-3586-4982-87c4-947f4adb7f66" providerId="AD" clId="Web-{A50071C9-38AA-AB51-CC12-AD5211FA3453}" dt="2026-07-21T15:59:41.696" v="38" actId="20577"/>
        <pc:sldMkLst>
          <pc:docMk/>
          <pc:sldMk cId="1339780978" sldId="2147376299"/>
        </pc:sldMkLst>
        <pc:spChg chg="mod">
          <ac:chgData name="BANNON, Ashling (CAMBRIDGE UNIVERSITY HOSPITALS NHS FOUNDATION TRUST)" userId="S::ashling.bannon@nhs.net::2155b375-3586-4982-87c4-947f4adb7f66" providerId="AD" clId="Web-{A50071C9-38AA-AB51-CC12-AD5211FA3453}" dt="2026-07-21T15:59:41.696" v="38" actId="20577"/>
          <ac:spMkLst>
            <pc:docMk/>
            <pc:sldMk cId="1339780978" sldId="2147376299"/>
            <ac:spMk id="3" creationId="{6DC10BB3-538F-695E-73B3-4BE3BDA18609}"/>
          </ac:spMkLst>
        </pc:spChg>
      </pc:sldChg>
    </pc:docChg>
  </pc:docChgLst>
  <pc:docChgLst>
    <pc:chgData name="BANNON, Ashling (CAMBRIDGE UNIVERSITY HOSPITALS NHS FOUNDATION TRUST)" userId="S::ashling.bannon@nhs.net::2155b375-3586-4982-87c4-947f4adb7f66" providerId="AD" clId="Web-{95E521FE-FA47-BA68-85C2-7F54D376AFDD}"/>
    <pc:docChg chg="modSld">
      <pc:chgData name="BANNON, Ashling (CAMBRIDGE UNIVERSITY HOSPITALS NHS FOUNDATION TRUST)" userId="S::ashling.bannon@nhs.net::2155b375-3586-4982-87c4-947f4adb7f66" providerId="AD" clId="Web-{95E521FE-FA47-BA68-85C2-7F54D376AFDD}" dt="2026-07-21T16:04:19.492" v="2" actId="20577"/>
      <pc:docMkLst>
        <pc:docMk/>
      </pc:docMkLst>
      <pc:sldChg chg="modSp">
        <pc:chgData name="BANNON, Ashling (CAMBRIDGE UNIVERSITY HOSPITALS NHS FOUNDATION TRUST)" userId="S::ashling.bannon@nhs.net::2155b375-3586-4982-87c4-947f4adb7f66" providerId="AD" clId="Web-{95E521FE-FA47-BA68-85C2-7F54D376AFDD}" dt="2026-07-21T16:04:19.492" v="2" actId="20577"/>
        <pc:sldMkLst>
          <pc:docMk/>
          <pc:sldMk cId="3136247518" sldId="2147376300"/>
        </pc:sldMkLst>
        <pc:spChg chg="mod">
          <ac:chgData name="BANNON, Ashling (CAMBRIDGE UNIVERSITY HOSPITALS NHS FOUNDATION TRUST)" userId="S::ashling.bannon@nhs.net::2155b375-3586-4982-87c4-947f4adb7f66" providerId="AD" clId="Web-{95E521FE-FA47-BA68-85C2-7F54D376AFDD}" dt="2026-07-21T16:04:19.492" v="2" actId="20577"/>
          <ac:spMkLst>
            <pc:docMk/>
            <pc:sldMk cId="3136247518" sldId="2147376300"/>
            <ac:spMk id="3" creationId="{E9425648-E269-A6F9-8A8E-E7CDFB87B6F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Average pre-score (MYCaW)</c:v>
                </c:pt>
              </c:strCache>
            </c:strRef>
          </c:tx>
          <c:spPr>
            <a:solidFill>
              <a:schemeClr val="accent1"/>
            </a:solidFill>
            <a:ln>
              <a:noFill/>
            </a:ln>
            <a:effectLst/>
          </c:spPr>
          <c:invertIfNegative val="0"/>
          <c:dLbls>
            <c:delete val="1"/>
          </c:dLbls>
          <c:cat>
            <c:strRef>
              <c:f>Sheet1!$A$2</c:f>
              <c:strCache>
                <c:ptCount val="1"/>
                <c:pt idx="0">
                  <c:v>Concern 1</c:v>
                </c:pt>
              </c:strCache>
            </c:strRef>
          </c:cat>
          <c:val>
            <c:numRef>
              <c:f>Sheet1!$B$2</c:f>
              <c:numCache>
                <c:formatCode>General</c:formatCode>
                <c:ptCount val="1"/>
                <c:pt idx="0">
                  <c:v>5.5</c:v>
                </c:pt>
              </c:numCache>
            </c:numRef>
          </c:val>
          <c:extLst>
            <c:ext xmlns:c16="http://schemas.microsoft.com/office/drawing/2014/chart" uri="{C3380CC4-5D6E-409C-BE32-E72D297353CC}">
              <c16:uniqueId val="{00000000-3DA8-4E42-B278-7915DB7D310D}"/>
            </c:ext>
          </c:extLst>
        </c:ser>
        <c:ser>
          <c:idx val="1"/>
          <c:order val="1"/>
          <c:tx>
            <c:strRef>
              <c:f>Sheet1!$C$1</c:f>
              <c:strCache>
                <c:ptCount val="1"/>
                <c:pt idx="0">
                  <c:v>Average post-score (MYCaW)</c:v>
                </c:pt>
              </c:strCache>
            </c:strRef>
          </c:tx>
          <c:spPr>
            <a:solidFill>
              <a:schemeClr val="accent2"/>
            </a:solidFill>
            <a:ln>
              <a:noFill/>
            </a:ln>
            <a:effectLst/>
          </c:spPr>
          <c:invertIfNegative val="0"/>
          <c:dLbls>
            <c:delete val="1"/>
          </c:dLbls>
          <c:cat>
            <c:strRef>
              <c:f>Sheet1!$A$2</c:f>
              <c:strCache>
                <c:ptCount val="1"/>
                <c:pt idx="0">
                  <c:v>Concern 1</c:v>
                </c:pt>
              </c:strCache>
            </c:strRef>
          </c:cat>
          <c:val>
            <c:numRef>
              <c:f>Sheet1!$C$2</c:f>
              <c:numCache>
                <c:formatCode>General</c:formatCode>
                <c:ptCount val="1"/>
                <c:pt idx="0">
                  <c:v>2.8</c:v>
                </c:pt>
              </c:numCache>
            </c:numRef>
          </c:val>
          <c:extLst>
            <c:ext xmlns:c16="http://schemas.microsoft.com/office/drawing/2014/chart" uri="{C3380CC4-5D6E-409C-BE32-E72D297353CC}">
              <c16:uniqueId val="{00000001-3DA8-4E42-B278-7915DB7D310D}"/>
            </c:ext>
          </c:extLst>
        </c:ser>
        <c:dLbls>
          <c:dLblPos val="outEnd"/>
          <c:showLegendKey val="0"/>
          <c:showVal val="1"/>
          <c:showCatName val="0"/>
          <c:showSerName val="0"/>
          <c:showPercent val="0"/>
          <c:showBubbleSize val="0"/>
        </c:dLbls>
        <c:gapWidth val="219"/>
        <c:overlap val="-27"/>
        <c:axId val="1835060783"/>
        <c:axId val="1835061263"/>
      </c:barChart>
      <c:catAx>
        <c:axId val="1835060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061263"/>
        <c:crosses val="autoZero"/>
        <c:auto val="1"/>
        <c:lblAlgn val="ctr"/>
        <c:lblOffset val="100"/>
        <c:noMultiLvlLbl val="0"/>
      </c:catAx>
      <c:valAx>
        <c:axId val="18350612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060783"/>
        <c:crosses val="autoZero"/>
        <c:crossBetween val="between"/>
      </c:valAx>
      <c:spPr>
        <a:noFill/>
        <a:ln>
          <a:noFill/>
        </a:ln>
        <a:effectLst/>
      </c:spPr>
    </c:plotArea>
    <c:legend>
      <c:legendPos val="b"/>
      <c:layout>
        <c:manualLayout>
          <c:xMode val="edge"/>
          <c:yMode val="edge"/>
          <c:x val="9.7838291046952477E-2"/>
          <c:y val="0.75687164012970765"/>
          <c:w val="0.76960074001166523"/>
          <c:h val="0.1541407515699205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Average pre-score (MYCaW)</c:v>
                </c:pt>
              </c:strCache>
            </c:strRef>
          </c:tx>
          <c:spPr>
            <a:solidFill>
              <a:schemeClr val="accent1"/>
            </a:solidFill>
            <a:ln>
              <a:noFill/>
            </a:ln>
            <a:effectLst/>
          </c:spPr>
          <c:invertIfNegative val="0"/>
          <c:dLbls>
            <c:delete val="1"/>
          </c:dLbls>
          <c:cat>
            <c:strRef>
              <c:f>Sheet1!$A$2</c:f>
              <c:strCache>
                <c:ptCount val="1"/>
                <c:pt idx="0">
                  <c:v>Concern 2</c:v>
                </c:pt>
              </c:strCache>
            </c:strRef>
          </c:cat>
          <c:val>
            <c:numRef>
              <c:f>Sheet1!$B$2</c:f>
              <c:numCache>
                <c:formatCode>General</c:formatCode>
                <c:ptCount val="1"/>
                <c:pt idx="0">
                  <c:v>5.4</c:v>
                </c:pt>
              </c:numCache>
            </c:numRef>
          </c:val>
          <c:extLst>
            <c:ext xmlns:c16="http://schemas.microsoft.com/office/drawing/2014/chart" uri="{C3380CC4-5D6E-409C-BE32-E72D297353CC}">
              <c16:uniqueId val="{00000000-4BF8-4CE2-B2E5-65573797755D}"/>
            </c:ext>
          </c:extLst>
        </c:ser>
        <c:ser>
          <c:idx val="1"/>
          <c:order val="1"/>
          <c:tx>
            <c:strRef>
              <c:f>Sheet1!$C$1</c:f>
              <c:strCache>
                <c:ptCount val="1"/>
                <c:pt idx="0">
                  <c:v>Average post-score (MYCaW)</c:v>
                </c:pt>
              </c:strCache>
            </c:strRef>
          </c:tx>
          <c:spPr>
            <a:solidFill>
              <a:schemeClr val="accent2"/>
            </a:solidFill>
            <a:ln>
              <a:noFill/>
            </a:ln>
            <a:effectLst/>
          </c:spPr>
          <c:invertIfNegative val="0"/>
          <c:dLbls>
            <c:delete val="1"/>
          </c:dLbls>
          <c:cat>
            <c:strRef>
              <c:f>Sheet1!$A$2</c:f>
              <c:strCache>
                <c:ptCount val="1"/>
                <c:pt idx="0">
                  <c:v>Concern 2</c:v>
                </c:pt>
              </c:strCache>
            </c:strRef>
          </c:cat>
          <c:val>
            <c:numRef>
              <c:f>Sheet1!$C$2</c:f>
              <c:numCache>
                <c:formatCode>General</c:formatCode>
                <c:ptCount val="1"/>
                <c:pt idx="0">
                  <c:v>2.9</c:v>
                </c:pt>
              </c:numCache>
            </c:numRef>
          </c:val>
          <c:extLst>
            <c:ext xmlns:c16="http://schemas.microsoft.com/office/drawing/2014/chart" uri="{C3380CC4-5D6E-409C-BE32-E72D297353CC}">
              <c16:uniqueId val="{00000001-4BF8-4CE2-B2E5-65573797755D}"/>
            </c:ext>
          </c:extLst>
        </c:ser>
        <c:dLbls>
          <c:dLblPos val="outEnd"/>
          <c:showLegendKey val="0"/>
          <c:showVal val="1"/>
          <c:showCatName val="0"/>
          <c:showSerName val="0"/>
          <c:showPercent val="0"/>
          <c:showBubbleSize val="0"/>
        </c:dLbls>
        <c:gapWidth val="219"/>
        <c:overlap val="-27"/>
        <c:axId val="1835060783"/>
        <c:axId val="1835061263"/>
      </c:barChart>
      <c:catAx>
        <c:axId val="1835060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061263"/>
        <c:crosses val="autoZero"/>
        <c:auto val="1"/>
        <c:lblAlgn val="ctr"/>
        <c:lblOffset val="100"/>
        <c:noMultiLvlLbl val="0"/>
      </c:catAx>
      <c:valAx>
        <c:axId val="18350612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060783"/>
        <c:crosses val="autoZero"/>
        <c:crossBetween val="between"/>
      </c:valAx>
      <c:spPr>
        <a:noFill/>
        <a:ln>
          <a:noFill/>
        </a:ln>
        <a:effectLst/>
      </c:spPr>
    </c:plotArea>
    <c:legend>
      <c:legendPos val="b"/>
      <c:layout>
        <c:manualLayout>
          <c:xMode val="edge"/>
          <c:yMode val="edge"/>
          <c:x val="6.1753547699122308E-2"/>
          <c:y val="0.75766542160757266"/>
          <c:w val="0.93824634721186084"/>
          <c:h val="0.1533469700920556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Average pre-score (MYCaW)</c:v>
                </c:pt>
              </c:strCache>
            </c:strRef>
          </c:tx>
          <c:spPr>
            <a:solidFill>
              <a:schemeClr val="accent1"/>
            </a:solidFill>
            <a:ln>
              <a:noFill/>
            </a:ln>
            <a:effectLst/>
          </c:spPr>
          <c:invertIfNegative val="0"/>
          <c:dLbls>
            <c:delete val="1"/>
          </c:dLbls>
          <c:cat>
            <c:strRef>
              <c:f>Sheet1!$A$2</c:f>
              <c:strCache>
                <c:ptCount val="1"/>
                <c:pt idx="0">
                  <c:v>General Wellbeing</c:v>
                </c:pt>
              </c:strCache>
            </c:strRef>
          </c:cat>
          <c:val>
            <c:numRef>
              <c:f>Sheet1!$B$2</c:f>
              <c:numCache>
                <c:formatCode>General</c:formatCode>
                <c:ptCount val="1"/>
                <c:pt idx="0">
                  <c:v>4</c:v>
                </c:pt>
              </c:numCache>
            </c:numRef>
          </c:val>
          <c:extLst>
            <c:ext xmlns:c16="http://schemas.microsoft.com/office/drawing/2014/chart" uri="{C3380CC4-5D6E-409C-BE32-E72D297353CC}">
              <c16:uniqueId val="{00000000-B26F-4DFC-B0F7-A8410D91E2BE}"/>
            </c:ext>
          </c:extLst>
        </c:ser>
        <c:ser>
          <c:idx val="1"/>
          <c:order val="1"/>
          <c:tx>
            <c:strRef>
              <c:f>Sheet1!$C$1</c:f>
              <c:strCache>
                <c:ptCount val="1"/>
                <c:pt idx="0">
                  <c:v>Average post-score (MYCaW)</c:v>
                </c:pt>
              </c:strCache>
            </c:strRef>
          </c:tx>
          <c:spPr>
            <a:solidFill>
              <a:schemeClr val="accent2"/>
            </a:solidFill>
            <a:ln>
              <a:noFill/>
            </a:ln>
            <a:effectLst/>
          </c:spPr>
          <c:invertIfNegative val="0"/>
          <c:dLbls>
            <c:delete val="1"/>
          </c:dLbls>
          <c:cat>
            <c:strRef>
              <c:f>Sheet1!$A$2</c:f>
              <c:strCache>
                <c:ptCount val="1"/>
                <c:pt idx="0">
                  <c:v>General Wellbeing</c:v>
                </c:pt>
              </c:strCache>
            </c:strRef>
          </c:cat>
          <c:val>
            <c:numRef>
              <c:f>Sheet1!$C$2</c:f>
              <c:numCache>
                <c:formatCode>General</c:formatCode>
                <c:ptCount val="1"/>
                <c:pt idx="0">
                  <c:v>2.8</c:v>
                </c:pt>
              </c:numCache>
            </c:numRef>
          </c:val>
          <c:extLst>
            <c:ext xmlns:c16="http://schemas.microsoft.com/office/drawing/2014/chart" uri="{C3380CC4-5D6E-409C-BE32-E72D297353CC}">
              <c16:uniqueId val="{00000001-B26F-4DFC-B0F7-A8410D91E2BE}"/>
            </c:ext>
          </c:extLst>
        </c:ser>
        <c:dLbls>
          <c:dLblPos val="outEnd"/>
          <c:showLegendKey val="0"/>
          <c:showVal val="1"/>
          <c:showCatName val="0"/>
          <c:showSerName val="0"/>
          <c:showPercent val="0"/>
          <c:showBubbleSize val="0"/>
        </c:dLbls>
        <c:gapWidth val="219"/>
        <c:overlap val="-27"/>
        <c:axId val="1835060783"/>
        <c:axId val="1835061263"/>
      </c:barChart>
      <c:catAx>
        <c:axId val="1835060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061263"/>
        <c:crosses val="autoZero"/>
        <c:auto val="1"/>
        <c:lblAlgn val="ctr"/>
        <c:lblOffset val="100"/>
        <c:noMultiLvlLbl val="0"/>
      </c:catAx>
      <c:valAx>
        <c:axId val="1835061263"/>
        <c:scaling>
          <c:orientation val="minMax"/>
          <c:max val="6"/>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5060783"/>
        <c:crosses val="autoZero"/>
        <c:crossBetween val="between"/>
      </c:valAx>
      <c:spPr>
        <a:noFill/>
        <a:ln>
          <a:noFill/>
        </a:ln>
        <a:effectLst/>
      </c:spPr>
    </c:plotArea>
    <c:legend>
      <c:legendPos val="b"/>
      <c:layout>
        <c:manualLayout>
          <c:xMode val="edge"/>
          <c:yMode val="edge"/>
          <c:x val="9.8500943318841766E-2"/>
          <c:y val="0.75051538239396687"/>
          <c:w val="0.82733061274710862"/>
          <c:h val="0.1541407515699205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2800"/>
              <a:t>SMRs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Staploe</c:v>
                </c:pt>
              </c:strCache>
            </c:strRef>
          </c:tx>
          <c:spPr>
            <a:solidFill>
              <a:schemeClr val="accent1"/>
            </a:solidFill>
            <a:ln>
              <a:noFill/>
            </a:ln>
            <a:effectLst/>
          </c:spPr>
          <c:invertIfNegative val="0"/>
          <c:cat>
            <c:strRef>
              <c:f>Sheet1!$A$2:$A$5</c:f>
              <c:strCache>
                <c:ptCount val="4"/>
                <c:pt idx="0">
                  <c:v>Care Home 2024</c:v>
                </c:pt>
                <c:pt idx="1">
                  <c:v>Care Home 2025</c:v>
                </c:pt>
                <c:pt idx="2">
                  <c:v>Frail 2024</c:v>
                </c:pt>
                <c:pt idx="3">
                  <c:v>Frail 2025</c:v>
                </c:pt>
              </c:strCache>
            </c:strRef>
          </c:cat>
          <c:val>
            <c:numRef>
              <c:f>Sheet1!$B$2:$B$5</c:f>
              <c:numCache>
                <c:formatCode>General</c:formatCode>
                <c:ptCount val="4"/>
                <c:pt idx="0">
                  <c:v>15</c:v>
                </c:pt>
                <c:pt idx="1">
                  <c:v>90</c:v>
                </c:pt>
                <c:pt idx="2">
                  <c:v>62</c:v>
                </c:pt>
                <c:pt idx="3">
                  <c:v>131</c:v>
                </c:pt>
              </c:numCache>
            </c:numRef>
          </c:val>
          <c:extLst>
            <c:ext xmlns:c16="http://schemas.microsoft.com/office/drawing/2014/chart" uri="{C3380CC4-5D6E-409C-BE32-E72D297353CC}">
              <c16:uniqueId val="{00000000-7259-47BA-86B9-C93148E0FB26}"/>
            </c:ext>
          </c:extLst>
        </c:ser>
        <c:ser>
          <c:idx val="1"/>
          <c:order val="1"/>
          <c:tx>
            <c:strRef>
              <c:f>Sheet1!$C$1</c:f>
              <c:strCache>
                <c:ptCount val="1"/>
                <c:pt idx="0">
                  <c:v>Cathedral</c:v>
                </c:pt>
              </c:strCache>
            </c:strRef>
          </c:tx>
          <c:spPr>
            <a:solidFill>
              <a:schemeClr val="accent2"/>
            </a:solidFill>
            <a:ln>
              <a:noFill/>
            </a:ln>
            <a:effectLst/>
          </c:spPr>
          <c:invertIfNegative val="0"/>
          <c:cat>
            <c:strRef>
              <c:f>Sheet1!$A$2:$A$5</c:f>
              <c:strCache>
                <c:ptCount val="4"/>
                <c:pt idx="0">
                  <c:v>Care Home 2024</c:v>
                </c:pt>
                <c:pt idx="1">
                  <c:v>Care Home 2025</c:v>
                </c:pt>
                <c:pt idx="2">
                  <c:v>Frail 2024</c:v>
                </c:pt>
                <c:pt idx="3">
                  <c:v>Frail 2025</c:v>
                </c:pt>
              </c:strCache>
            </c:strRef>
          </c:cat>
          <c:val>
            <c:numRef>
              <c:f>Sheet1!$C$2:$C$5</c:f>
              <c:numCache>
                <c:formatCode>General</c:formatCode>
                <c:ptCount val="4"/>
                <c:pt idx="0">
                  <c:v>33</c:v>
                </c:pt>
                <c:pt idx="1">
                  <c:v>68</c:v>
                </c:pt>
                <c:pt idx="2">
                  <c:v>95</c:v>
                </c:pt>
                <c:pt idx="3">
                  <c:v>123</c:v>
                </c:pt>
              </c:numCache>
            </c:numRef>
          </c:val>
          <c:extLst>
            <c:ext xmlns:c16="http://schemas.microsoft.com/office/drawing/2014/chart" uri="{C3380CC4-5D6E-409C-BE32-E72D297353CC}">
              <c16:uniqueId val="{00000001-7259-47BA-86B9-C93148E0FB26}"/>
            </c:ext>
          </c:extLst>
        </c:ser>
        <c:ser>
          <c:idx val="2"/>
          <c:order val="2"/>
          <c:tx>
            <c:strRef>
              <c:f>Sheet1!$D$1</c:f>
              <c:strCache>
                <c:ptCount val="1"/>
                <c:pt idx="0">
                  <c:v>Haddenham</c:v>
                </c:pt>
              </c:strCache>
            </c:strRef>
          </c:tx>
          <c:spPr>
            <a:solidFill>
              <a:schemeClr val="accent3"/>
            </a:solidFill>
            <a:ln>
              <a:noFill/>
            </a:ln>
            <a:effectLst/>
          </c:spPr>
          <c:invertIfNegative val="0"/>
          <c:cat>
            <c:strRef>
              <c:f>Sheet1!$A$2:$A$5</c:f>
              <c:strCache>
                <c:ptCount val="4"/>
                <c:pt idx="0">
                  <c:v>Care Home 2024</c:v>
                </c:pt>
                <c:pt idx="1">
                  <c:v>Care Home 2025</c:v>
                </c:pt>
                <c:pt idx="2">
                  <c:v>Frail 2024</c:v>
                </c:pt>
                <c:pt idx="3">
                  <c:v>Frail 2025</c:v>
                </c:pt>
              </c:strCache>
            </c:strRef>
          </c:cat>
          <c:val>
            <c:numRef>
              <c:f>Sheet1!$D$2:$D$5</c:f>
              <c:numCache>
                <c:formatCode>General</c:formatCode>
                <c:ptCount val="4"/>
                <c:pt idx="2">
                  <c:v>51</c:v>
                </c:pt>
                <c:pt idx="3">
                  <c:v>55</c:v>
                </c:pt>
              </c:numCache>
            </c:numRef>
          </c:val>
          <c:extLst>
            <c:ext xmlns:c16="http://schemas.microsoft.com/office/drawing/2014/chart" uri="{C3380CC4-5D6E-409C-BE32-E72D297353CC}">
              <c16:uniqueId val="{00000003-7259-47BA-86B9-C93148E0FB26}"/>
            </c:ext>
          </c:extLst>
        </c:ser>
        <c:dLbls>
          <c:showLegendKey val="0"/>
          <c:showVal val="0"/>
          <c:showCatName val="0"/>
          <c:showSerName val="0"/>
          <c:showPercent val="0"/>
          <c:showBubbleSize val="0"/>
        </c:dLbls>
        <c:gapWidth val="219"/>
        <c:overlap val="-27"/>
        <c:axId val="592571440"/>
        <c:axId val="601778992"/>
      </c:barChart>
      <c:catAx>
        <c:axId val="592571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01778992"/>
        <c:crosses val="autoZero"/>
        <c:auto val="1"/>
        <c:lblAlgn val="ctr"/>
        <c:lblOffset val="100"/>
        <c:noMultiLvlLbl val="0"/>
      </c:catAx>
      <c:valAx>
        <c:axId val="601778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2571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a:t>ACPs</a:t>
            </a:r>
          </a:p>
        </c:rich>
      </c:tx>
      <c:layout>
        <c:manualLayout>
          <c:xMode val="edge"/>
          <c:yMode val="edge"/>
          <c:x val="0.465982804406531"/>
          <c:y val="1.2439793724711773E-2"/>
        </c:manualLayout>
      </c:layout>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10800000" scaled="1"/>
              <a:tileRect/>
            </a:gradFill>
            <a:ln>
              <a:noFill/>
            </a:ln>
            <a:effectLst/>
          </c:spPr>
          <c:invertIfNegative val="0"/>
          <c:cat>
            <c:numRef>
              <c:f>Sheet1!$A$2:$A$4</c:f>
              <c:numCache>
                <c:formatCode>General</c:formatCode>
                <c:ptCount val="3"/>
                <c:pt idx="0">
                  <c:v>2026</c:v>
                </c:pt>
                <c:pt idx="1">
                  <c:v>2023</c:v>
                </c:pt>
                <c:pt idx="2">
                  <c:v>2022</c:v>
                </c:pt>
              </c:numCache>
            </c:numRef>
          </c:cat>
          <c:val>
            <c:numRef>
              <c:f>Sheet1!$B$2:$B$4</c:f>
              <c:numCache>
                <c:formatCode>General</c:formatCode>
                <c:ptCount val="3"/>
                <c:pt idx="0">
                  <c:v>518</c:v>
                </c:pt>
                <c:pt idx="1">
                  <c:v>212</c:v>
                </c:pt>
                <c:pt idx="2">
                  <c:v>102</c:v>
                </c:pt>
              </c:numCache>
            </c:numRef>
          </c:val>
          <c:extLst>
            <c:ext xmlns:c16="http://schemas.microsoft.com/office/drawing/2014/chart" uri="{C3380CC4-5D6E-409C-BE32-E72D297353CC}">
              <c16:uniqueId val="{00000000-0AAE-4D93-9716-40C680DE35EC}"/>
            </c:ext>
          </c:extLst>
        </c:ser>
        <c:dLbls>
          <c:showLegendKey val="0"/>
          <c:showVal val="0"/>
          <c:showCatName val="0"/>
          <c:showSerName val="0"/>
          <c:showPercent val="0"/>
          <c:showBubbleSize val="0"/>
        </c:dLbls>
        <c:gapWidth val="326"/>
        <c:overlap val="-58"/>
        <c:axId val="731288624"/>
        <c:axId val="444318127"/>
      </c:barChart>
      <c:catAx>
        <c:axId val="731288624"/>
        <c:scaling>
          <c:orientation val="minMax"/>
        </c:scaling>
        <c:delete val="0"/>
        <c:axPos val="l"/>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4318127"/>
        <c:crosses val="autoZero"/>
        <c:auto val="1"/>
        <c:lblAlgn val="ctr"/>
        <c:lblOffset val="100"/>
        <c:noMultiLvlLbl val="0"/>
      </c:catAx>
      <c:valAx>
        <c:axId val="444318127"/>
        <c:scaling>
          <c:orientation val="minMax"/>
        </c:scaling>
        <c:delete val="0"/>
        <c:axPos val="b"/>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31288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9E2150-FF12-435D-92C6-74FDA9F6BE00}"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0375C-C6A8-4D47-B929-E4A2A9689157}" type="slidenum">
              <a:rPr lang="en-GB" smtClean="0"/>
              <a:t>‹#›</a:t>
            </a:fld>
            <a:endParaRPr lang="en-GB"/>
          </a:p>
        </p:txBody>
      </p:sp>
    </p:spTree>
    <p:extLst>
      <p:ext uri="{BB962C8B-B14F-4D97-AF65-F5344CB8AC3E}">
        <p14:creationId xmlns:p14="http://schemas.microsoft.com/office/powerpoint/2010/main" val="1254471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EC137-2B5E-F9A9-80AA-FC1C018CC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8BA6CC-C671-630F-AF44-B0B9470EAB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188B5EA-30D6-3212-074C-E1AD5EB2114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36E3C60-E4DA-2BEE-E7BF-0811B06DBF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64C20-6060-4A3B-8A4D-92608FE815D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886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latin typeface="Calibri"/>
                <a:ea typeface="Calibri"/>
                <a:cs typeface="Calibri"/>
              </a:rPr>
              <a:t>Our map reflects how complex, complicated and messy systems working is - how difficult it is to </a:t>
            </a:r>
            <a:r>
              <a:rPr lang="en-US" err="1">
                <a:latin typeface="Calibri"/>
                <a:ea typeface="Calibri"/>
                <a:cs typeface="Calibri"/>
              </a:rPr>
              <a:t>naviagate</a:t>
            </a:r>
            <a:r>
              <a:rPr lang="en-US">
                <a:latin typeface="Calibri"/>
                <a:ea typeface="Calibri"/>
                <a:cs typeface="Calibri"/>
              </a:rPr>
              <a:t> our system and subsystems for people who live and work in our </a:t>
            </a:r>
            <a:r>
              <a:rPr lang="en-US" err="1">
                <a:latin typeface="Calibri"/>
                <a:ea typeface="Calibri"/>
                <a:cs typeface="Calibri"/>
              </a:rPr>
              <a:t>Neighbourhoods</a:t>
            </a:r>
            <a:r>
              <a:rPr lang="en-US">
                <a:latin typeface="Calibri"/>
                <a:ea typeface="Calibri"/>
                <a:cs typeface="Calibri"/>
              </a:rPr>
              <a:t> and perhaps similar across the Country.  – building relationships with people across these interconnections and interdependences, boards , networks and forums  is the foundation of our way of working  </a:t>
            </a:r>
          </a:p>
        </p:txBody>
      </p:sp>
      <p:sp>
        <p:nvSpPr>
          <p:cNvPr id="4" name="Slide Number Placeholder 3"/>
          <p:cNvSpPr>
            <a:spLocks noGrp="1"/>
          </p:cNvSpPr>
          <p:nvPr>
            <p:ph type="sldNum" sz="quarter" idx="5"/>
          </p:nvPr>
        </p:nvSpPr>
        <p:spPr/>
        <p:txBody>
          <a:bodyPr/>
          <a:lstStyle/>
          <a:p>
            <a:fld id="{D0E8C33E-34A0-4E1D-94A0-0432AF826500}" type="slidenum">
              <a:rPr lang="en-GB" smtClean="0"/>
              <a:t>14</a:t>
            </a:fld>
            <a:endParaRPr lang="en-GB"/>
          </a:p>
        </p:txBody>
      </p:sp>
    </p:spTree>
    <p:extLst>
      <p:ext uri="{BB962C8B-B14F-4D97-AF65-F5344CB8AC3E}">
        <p14:creationId xmlns:p14="http://schemas.microsoft.com/office/powerpoint/2010/main" val="457919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9920AEB-F4B3-468C-9AFA-F788D56B9208}" type="slidenum">
              <a:rPr lang="en-GB" smtClean="0"/>
              <a:t>15</a:t>
            </a:fld>
            <a:endParaRPr lang="en-GB"/>
          </a:p>
        </p:txBody>
      </p:sp>
    </p:spTree>
    <p:extLst>
      <p:ext uri="{BB962C8B-B14F-4D97-AF65-F5344CB8AC3E}">
        <p14:creationId xmlns:p14="http://schemas.microsoft.com/office/powerpoint/2010/main" val="3011139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74B93-8D92-0F69-84F5-11FAAADD7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00FC1-CCDA-197E-7D29-4E643B6CA25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B8E55E0-CC99-3599-A226-FDE1EB2F35B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D57D1BA-3AB7-8719-3F42-560A1579E4D4}"/>
              </a:ext>
            </a:extLst>
          </p:cNvPr>
          <p:cNvSpPr>
            <a:spLocks noGrp="1"/>
          </p:cNvSpPr>
          <p:nvPr>
            <p:ph type="sldNum" sz="quarter" idx="5"/>
          </p:nvPr>
        </p:nvSpPr>
        <p:spPr/>
        <p:txBody>
          <a:bodyPr/>
          <a:lstStyle/>
          <a:p>
            <a:fld id="{39920AEB-F4B3-468C-9AFA-F788D56B9208}" type="slidenum">
              <a:rPr lang="en-GB" smtClean="0"/>
              <a:t>17</a:t>
            </a:fld>
            <a:endParaRPr lang="en-GB"/>
          </a:p>
        </p:txBody>
      </p:sp>
    </p:spTree>
    <p:extLst>
      <p:ext uri="{BB962C8B-B14F-4D97-AF65-F5344CB8AC3E}">
        <p14:creationId xmlns:p14="http://schemas.microsoft.com/office/powerpoint/2010/main" val="1658707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A6192EE-8BDF-41B2-802E-36CF2B49F47D}" type="slidenum">
              <a:rPr lang="en-GB" smtClean="0"/>
              <a:t>18</a:t>
            </a:fld>
            <a:endParaRPr lang="en-GB"/>
          </a:p>
        </p:txBody>
      </p:sp>
    </p:spTree>
    <p:extLst>
      <p:ext uri="{BB962C8B-B14F-4D97-AF65-F5344CB8AC3E}">
        <p14:creationId xmlns:p14="http://schemas.microsoft.com/office/powerpoint/2010/main" val="2285746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a:solidFill>
                <a:srgbClr val="000000"/>
              </a:solidFill>
              <a:effectLst/>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a:solidFill>
                <a:srgbClr val="000000"/>
              </a:solidFill>
              <a:effectLst/>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a:solidFill>
                  <a:srgbClr val="000000"/>
                </a:solidFill>
                <a:effectLst/>
                <a:latin typeface="Aptos Narrow" panose="020B0004020202020204" pitchFamily="34" charset="0"/>
              </a:rPr>
              <a:t>Compared to the whole Proactive Neighbourhoods cohort: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u="none" strike="noStrike">
              <a:solidFill>
                <a:srgbClr val="000000"/>
              </a:solidFill>
              <a:effectLst/>
              <a:latin typeface="Aptos Narrow"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a:solidFill>
                  <a:srgbClr val="000000"/>
                </a:solidFill>
                <a:effectLst/>
                <a:latin typeface="Aptos Narrow" panose="020B0004020202020204" pitchFamily="34" charset="0"/>
              </a:rPr>
              <a:t>Average pre-support MYCaW scores were higher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a:solidFill>
                  <a:srgbClr val="000000"/>
                </a:solidFill>
                <a:effectLst/>
                <a:latin typeface="Aptos Narrow" panose="020B0004020202020204" pitchFamily="34" charset="0"/>
              </a:rPr>
              <a:t>Mean score changes were greater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a:solidFill>
                  <a:srgbClr val="000000"/>
                </a:solidFill>
                <a:effectLst/>
                <a:latin typeface="Aptos Narrow" panose="020B0004020202020204" pitchFamily="34" charset="0"/>
              </a:rPr>
              <a:t>% of participants showing improvements was higher and lower for no change and deterioration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a:solidFill>
                  <a:srgbClr val="000000"/>
                </a:solidFill>
                <a:effectLst/>
                <a:latin typeface="Aptos Narrow" panose="020B0004020202020204" pitchFamily="34" charset="0"/>
              </a:rPr>
              <a:t>**</a:t>
            </a:r>
            <a:r>
              <a:rPr lang="en-GB" sz="1200" b="1" i="1" u="none" strike="noStrike">
                <a:solidFill>
                  <a:srgbClr val="000000"/>
                </a:solidFill>
                <a:effectLst/>
                <a:latin typeface="Aptos Narrow" panose="020B0004020202020204" pitchFamily="34" charset="0"/>
              </a:rPr>
              <a:t>Changes in </a:t>
            </a:r>
            <a:r>
              <a:rPr lang="en-GB" sz="1200" b="1" i="1" u="none" strike="noStrike" err="1">
                <a:solidFill>
                  <a:srgbClr val="000000"/>
                </a:solidFill>
                <a:effectLst/>
                <a:latin typeface="Aptos Narrow" panose="020B0004020202020204" pitchFamily="34" charset="0"/>
              </a:rPr>
              <a:t>MyCaW</a:t>
            </a:r>
            <a:r>
              <a:rPr lang="en-GB" sz="1200" b="1" i="1" u="none" strike="noStrike">
                <a:solidFill>
                  <a:srgbClr val="000000"/>
                </a:solidFill>
                <a:effectLst/>
                <a:latin typeface="Aptos Narrow" panose="020B0004020202020204" pitchFamily="34" charset="0"/>
              </a:rPr>
              <a:t> of over </a:t>
            </a:r>
            <a:r>
              <a:rPr lang="en-GB" sz="1200" b="1" i="1" u="none" strike="noStrike">
                <a:solidFill>
                  <a:srgbClr val="FF0000"/>
                </a:solidFill>
                <a:effectLst/>
                <a:latin typeface="Aptos Narrow" panose="020B0004020202020204" pitchFamily="34" charset="0"/>
              </a:rPr>
              <a:t>0.7 – 1.0</a:t>
            </a:r>
            <a:r>
              <a:rPr lang="en-GB" sz="1200" b="1" i="1" u="none" strike="noStrike">
                <a:solidFill>
                  <a:srgbClr val="000000"/>
                </a:solidFill>
                <a:effectLst/>
                <a:latin typeface="Aptos Narrow" panose="020B0004020202020204" pitchFamily="34" charset="0"/>
              </a:rPr>
              <a:t> are likely to be clinically significant</a:t>
            </a:r>
            <a:r>
              <a:rPr lang="en-GB" sz="1200" b="1" i="0" u="none" strike="noStrike">
                <a:solidFill>
                  <a:srgbClr val="000000"/>
                </a:solidFill>
                <a:effectLst/>
                <a:latin typeface="Aptos Narrow" panose="020B0004020202020204" pitchFamily="34" charset="0"/>
              </a:rPr>
              <a:t> Paterson C. Measuring outcome in primary care: a patient-generated measure, MYMOP, compared to the SF-36 health survey. BMJ 1996; 312: 1016-1020.</a:t>
            </a:r>
            <a:r>
              <a:rPr lang="en-GB" sz="1200" b="0" i="0" u="none" strike="noStrike">
                <a:solidFill>
                  <a:srgbClr val="000000"/>
                </a:solidFill>
                <a:effectLst/>
                <a:latin typeface="Aptos Narrow" panose="020B0004020202020204" pitchFamily="34" charset="0"/>
              </a:rPr>
              <a:t> </a:t>
            </a:r>
            <a:br>
              <a:rPr lang="en-GB" sz="1200" b="0" i="0" u="none" strike="noStrike">
                <a:solidFill>
                  <a:srgbClr val="000000"/>
                </a:solidFill>
                <a:effectLst/>
                <a:latin typeface="Aptos Narrow" panose="020B0004020202020204" pitchFamily="34" charset="0"/>
              </a:rPr>
            </a:br>
            <a:r>
              <a:rPr lang="en-GB" sz="1200" b="1" i="0" u="none" strike="noStrike">
                <a:solidFill>
                  <a:srgbClr val="000000"/>
                </a:solidFill>
                <a:effectLst/>
                <a:latin typeface="Aptos Narrow" panose="020B0004020202020204" pitchFamily="34" charset="0"/>
              </a:rPr>
              <a:t>Seers, H. E., Gale, N., Paterson, C., Cooke, H. J., </a:t>
            </a:r>
            <a:r>
              <a:rPr lang="en-GB" sz="1200" b="1" i="0" u="none" strike="noStrike" err="1">
                <a:solidFill>
                  <a:srgbClr val="000000"/>
                </a:solidFill>
                <a:effectLst/>
                <a:latin typeface="Aptos Narrow" panose="020B0004020202020204" pitchFamily="34" charset="0"/>
              </a:rPr>
              <a:t>Tuffrey</a:t>
            </a:r>
            <a:r>
              <a:rPr lang="en-GB" sz="1200" b="1" i="0" u="none" strike="noStrike">
                <a:solidFill>
                  <a:srgbClr val="000000"/>
                </a:solidFill>
                <a:effectLst/>
                <a:latin typeface="Aptos Narrow" panose="020B0004020202020204" pitchFamily="34" charset="0"/>
              </a:rPr>
              <a:t>, V., &amp; Polley, M. J. (2009). Individualised and complex experiences of integrative cancer support care: combining qualitative and quantitative data. Supportive care in cancer, 17(9), 1159-1167.H29</a:t>
            </a:r>
            <a:endParaRPr lang="en-GB" sz="1200" b="0" i="0" u="none" strike="noStrike">
              <a:solidFill>
                <a:srgbClr val="000000"/>
              </a:solidFill>
              <a:effectLst/>
              <a:latin typeface="Aptos Narrow" panose="020B0004020202020204" pitchFamily="34" charset="0"/>
            </a:endParaRPr>
          </a:p>
          <a:p>
            <a:endParaRPr lang="en-GB"/>
          </a:p>
        </p:txBody>
      </p:sp>
      <p:sp>
        <p:nvSpPr>
          <p:cNvPr id="4" name="Slide Number Placeholder 3"/>
          <p:cNvSpPr>
            <a:spLocks noGrp="1"/>
          </p:cNvSpPr>
          <p:nvPr>
            <p:ph type="sldNum" sz="quarter" idx="5"/>
          </p:nvPr>
        </p:nvSpPr>
        <p:spPr/>
        <p:txBody>
          <a:bodyPr/>
          <a:lstStyle/>
          <a:p>
            <a:fld id="{05B64C20-6060-4A3B-8A4D-92608FE815D5}" type="slidenum">
              <a:rPr lang="en-GB" smtClean="0"/>
              <a:t>22</a:t>
            </a:fld>
            <a:endParaRPr lang="en-GB"/>
          </a:p>
        </p:txBody>
      </p:sp>
    </p:spTree>
    <p:extLst>
      <p:ext uri="{BB962C8B-B14F-4D97-AF65-F5344CB8AC3E}">
        <p14:creationId xmlns:p14="http://schemas.microsoft.com/office/powerpoint/2010/main" val="4245810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8921F-43E1-963D-941C-7CFAF249AC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5C56D4-56DC-6359-5A4F-69DFADDC8D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BE220E-51DF-BD87-DA5B-85470D570D8E}"/>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5" name="Footer Placeholder 4">
            <a:extLst>
              <a:ext uri="{FF2B5EF4-FFF2-40B4-BE49-F238E27FC236}">
                <a16:creationId xmlns:a16="http://schemas.microsoft.com/office/drawing/2014/main" id="{25FA2E1D-3618-ACB9-AC36-9FCB280B9B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2B5EFD-7903-D8D3-966F-3BABD1F912FD}"/>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713931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9CB6-E1B0-82A6-5A82-DC6501BC79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0F1C50-18C5-C9D8-88B7-1A33D31374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D2C79F-510A-0258-94F5-516A0B3B050B}"/>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5" name="Footer Placeholder 4">
            <a:extLst>
              <a:ext uri="{FF2B5EF4-FFF2-40B4-BE49-F238E27FC236}">
                <a16:creationId xmlns:a16="http://schemas.microsoft.com/office/drawing/2014/main" id="{A0BEE753-9A5E-916E-AD4C-23B8511B71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982E21-F1B0-F6AB-9223-CABDBC5EF0C9}"/>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350627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055E6C-C143-9436-23DC-E532EF09C4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B90C20-2710-F5B9-851E-9F50521731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E754B0-C3DA-6B2A-1A2E-CFACB0F61B73}"/>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5" name="Footer Placeholder 4">
            <a:extLst>
              <a:ext uri="{FF2B5EF4-FFF2-40B4-BE49-F238E27FC236}">
                <a16:creationId xmlns:a16="http://schemas.microsoft.com/office/drawing/2014/main" id="{4FA759E7-FFDE-5BFB-8A30-4D0CFFDE3F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26E67D-E9AF-CDCE-175F-1F3BEAA944B7}"/>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1538852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6AE0EE-ABBE-3C4F-81DF-00D77F28D0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771" y="481126"/>
            <a:ext cx="561332" cy="509444"/>
          </a:xfrm>
          <a:prstGeom prst="rect">
            <a:avLst/>
          </a:prstGeom>
        </p:spPr>
      </p:pic>
    </p:spTree>
    <p:extLst>
      <p:ext uri="{BB962C8B-B14F-4D97-AF65-F5344CB8AC3E}">
        <p14:creationId xmlns:p14="http://schemas.microsoft.com/office/powerpoint/2010/main" val="2762243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C98B672C-B69F-45C0-B750-94F0110FBD63}"/>
              </a:ext>
            </a:extLst>
          </p:cNvPr>
          <p:cNvSpPr>
            <a:spLocks noGrp="1"/>
          </p:cNvSpPr>
          <p:nvPr>
            <p:ph type="pic" sz="quarter" idx="11" hasCustomPrompt="1"/>
          </p:nvPr>
        </p:nvSpPr>
        <p:spPr>
          <a:xfrm>
            <a:off x="-1" y="1"/>
            <a:ext cx="6095999" cy="6858000"/>
          </a:xfrm>
          <a:prstGeom prst="flowChartDelay">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a:t>Image Placeholder</a:t>
            </a:r>
          </a:p>
        </p:txBody>
      </p:sp>
      <p:pic>
        <p:nvPicPr>
          <p:cNvPr id="6" name="Picture 5">
            <a:extLst>
              <a:ext uri="{FF2B5EF4-FFF2-40B4-BE49-F238E27FC236}">
                <a16:creationId xmlns:a16="http://schemas.microsoft.com/office/drawing/2014/main" id="{BB350B38-7144-CA4B-A943-91733AE7E2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771" y="481126"/>
            <a:ext cx="561332" cy="509444"/>
          </a:xfrm>
          <a:prstGeom prst="rect">
            <a:avLst/>
          </a:prstGeom>
        </p:spPr>
      </p:pic>
    </p:spTree>
    <p:extLst>
      <p:ext uri="{BB962C8B-B14F-4D97-AF65-F5344CB8AC3E}">
        <p14:creationId xmlns:p14="http://schemas.microsoft.com/office/powerpoint/2010/main" val="3774715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White background">
    <p:bg>
      <p:bgRef idx="1001">
        <a:schemeClr val="bg2"/>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2BA37C1-EC0A-E592-30E5-6830816CA708}"/>
              </a:ext>
            </a:extLst>
          </p:cNvPr>
          <p:cNvGrpSpPr/>
          <p:nvPr userDrawn="1"/>
        </p:nvGrpSpPr>
        <p:grpSpPr>
          <a:xfrm rot="10800000" flipV="1">
            <a:off x="8675916" y="2909"/>
            <a:ext cx="3516084" cy="1174004"/>
            <a:chOff x="2817084" y="1954161"/>
            <a:chExt cx="8834142" cy="2949679"/>
          </a:xfrm>
        </p:grpSpPr>
        <p:sp>
          <p:nvSpPr>
            <p:cNvPr id="12" name="Oval 11">
              <a:extLst>
                <a:ext uri="{FF2B5EF4-FFF2-40B4-BE49-F238E27FC236}">
                  <a16:creationId xmlns:a16="http://schemas.microsoft.com/office/drawing/2014/main" id="{4C7A4B83-7157-688B-F88E-420C882A7F6A}"/>
                </a:ext>
              </a:extLst>
            </p:cNvPr>
            <p:cNvSpPr/>
            <p:nvPr userDrawn="1"/>
          </p:nvSpPr>
          <p:spPr>
            <a:xfrm>
              <a:off x="8701547" y="1954161"/>
              <a:ext cx="2949679" cy="2949679"/>
            </a:xfrm>
            <a:prstGeom prst="ellipse">
              <a:avLst/>
            </a:prstGeom>
            <a:solidFill>
              <a:srgbClr val="8AC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3C6EB2C-CBF9-D08A-7AC7-D109EA32D9DC}"/>
                </a:ext>
              </a:extLst>
            </p:cNvPr>
            <p:cNvSpPr/>
            <p:nvPr userDrawn="1"/>
          </p:nvSpPr>
          <p:spPr>
            <a:xfrm>
              <a:off x="2817084" y="1954161"/>
              <a:ext cx="7359302" cy="2949679"/>
            </a:xfrm>
            <a:prstGeom prst="rect">
              <a:avLst/>
            </a:prstGeom>
            <a:solidFill>
              <a:srgbClr val="8AC4E5"/>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B022E4A4-FE68-F3CF-CC1A-C3AD7B64D46A}"/>
              </a:ext>
            </a:extLst>
          </p:cNvPr>
          <p:cNvGrpSpPr/>
          <p:nvPr userDrawn="1"/>
        </p:nvGrpSpPr>
        <p:grpSpPr>
          <a:xfrm>
            <a:off x="10070612" y="839912"/>
            <a:ext cx="2121389" cy="1131194"/>
            <a:chOff x="6701263" y="287826"/>
            <a:chExt cx="2606855" cy="1390061"/>
          </a:xfrm>
        </p:grpSpPr>
        <p:sp>
          <p:nvSpPr>
            <p:cNvPr id="15" name="Oval 14">
              <a:extLst>
                <a:ext uri="{FF2B5EF4-FFF2-40B4-BE49-F238E27FC236}">
                  <a16:creationId xmlns:a16="http://schemas.microsoft.com/office/drawing/2014/main" id="{9E694982-0550-8A6F-7963-CF22F1A4C695}"/>
                </a:ext>
              </a:extLst>
            </p:cNvPr>
            <p:cNvSpPr/>
            <p:nvPr userDrawn="1"/>
          </p:nvSpPr>
          <p:spPr>
            <a:xfrm>
              <a:off x="6701263" y="287826"/>
              <a:ext cx="1390061" cy="1390061"/>
            </a:xfrm>
            <a:prstGeom prst="ellipse">
              <a:avLst/>
            </a:prstGeom>
            <a:solidFill>
              <a:srgbClr val="929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F3EA30B-1AD1-DC27-B7DF-DE7A93875E9E}"/>
                </a:ext>
              </a:extLst>
            </p:cNvPr>
            <p:cNvSpPr/>
            <p:nvPr userDrawn="1"/>
          </p:nvSpPr>
          <p:spPr>
            <a:xfrm>
              <a:off x="7396296" y="287827"/>
              <a:ext cx="1911822" cy="1390060"/>
            </a:xfrm>
            <a:prstGeom prst="rect">
              <a:avLst/>
            </a:prstGeom>
            <a:solidFill>
              <a:srgbClr val="92929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Placeholder 21">
            <a:extLst>
              <a:ext uri="{FF2B5EF4-FFF2-40B4-BE49-F238E27FC236}">
                <a16:creationId xmlns:a16="http://schemas.microsoft.com/office/drawing/2014/main" id="{1C276026-7E4E-4266-930B-4BF39C37E766}"/>
              </a:ext>
            </a:extLst>
          </p:cNvPr>
          <p:cNvSpPr>
            <a:spLocks noGrp="1"/>
          </p:cNvSpPr>
          <p:nvPr>
            <p:ph type="body" sz="quarter" idx="13" hasCustomPrompt="1"/>
          </p:nvPr>
        </p:nvSpPr>
        <p:spPr>
          <a:xfrm>
            <a:off x="442913" y="1412875"/>
            <a:ext cx="9090831" cy="4977038"/>
          </a:xfrm>
        </p:spPr>
        <p:txBody>
          <a:bodyPr/>
          <a:lstStyle>
            <a:lvl1pPr marL="0" indent="0">
              <a:lnSpc>
                <a:spcPct val="100000"/>
              </a:lnSpc>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4pPr>
            <a:lvl5pPr marL="0" indent="0">
              <a:buNone/>
              <a:defRPr b="0" i="0">
                <a:solidFill>
                  <a:schemeClr val="accent1"/>
                </a:solidFill>
                <a:latin typeface="Calibri" panose="020F0502020204030204" pitchFamily="34" charset="0"/>
                <a:cs typeface="Calibri" panose="020F0502020204030204" pitchFamily="34" charset="0"/>
              </a:defRPr>
            </a:lvl5pPr>
          </a:lstStyle>
          <a:p>
            <a:pPr lvl="0"/>
            <a:r>
              <a:rPr lang="en-GB"/>
              <a:t>Text box</a:t>
            </a:r>
            <a:endParaRPr lang="en-US"/>
          </a:p>
        </p:txBody>
      </p:sp>
      <p:sp>
        <p:nvSpPr>
          <p:cNvPr id="23" name="Text Placeholder 13">
            <a:extLst>
              <a:ext uri="{FF2B5EF4-FFF2-40B4-BE49-F238E27FC236}">
                <a16:creationId xmlns:a16="http://schemas.microsoft.com/office/drawing/2014/main" id="{7321A3D8-9007-3D4E-CA34-7132C91D63EC}"/>
              </a:ext>
            </a:extLst>
          </p:cNvPr>
          <p:cNvSpPr>
            <a:spLocks noGrp="1"/>
          </p:cNvSpPr>
          <p:nvPr>
            <p:ph type="body" sz="quarter" idx="11" hasCustomPrompt="1"/>
          </p:nvPr>
        </p:nvSpPr>
        <p:spPr>
          <a:xfrm>
            <a:off x="442913" y="404813"/>
            <a:ext cx="7829811"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pic>
        <p:nvPicPr>
          <p:cNvPr id="2" name="Picture 1" descr="A picture containing font, screenshot, graphics, text&#10;&#10;Description automatically generated">
            <a:extLst>
              <a:ext uri="{FF2B5EF4-FFF2-40B4-BE49-F238E27FC236}">
                <a16:creationId xmlns:a16="http://schemas.microsoft.com/office/drawing/2014/main" id="{85F20418-E109-65DF-0486-2D951D3A5860}"/>
              </a:ext>
            </a:extLst>
          </p:cNvPr>
          <p:cNvPicPr>
            <a:picLocks noChangeAspect="1"/>
          </p:cNvPicPr>
          <p:nvPr userDrawn="1"/>
        </p:nvPicPr>
        <p:blipFill rotWithShape="1">
          <a:blip r:embed="rId2"/>
          <a:srcRect r="1813" b="2072"/>
          <a:stretch/>
        </p:blipFill>
        <p:spPr>
          <a:xfrm>
            <a:off x="9586344" y="4879998"/>
            <a:ext cx="2605656" cy="1975094"/>
          </a:xfrm>
          <a:prstGeom prst="rect">
            <a:avLst/>
          </a:prstGeom>
        </p:spPr>
      </p:pic>
    </p:spTree>
    <p:extLst>
      <p:ext uri="{BB962C8B-B14F-4D97-AF65-F5344CB8AC3E}">
        <p14:creationId xmlns:p14="http://schemas.microsoft.com/office/powerpoint/2010/main" val="409922617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divider Slide">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867236-72EA-23BD-C6C9-DDF659CDE71A}"/>
              </a:ext>
            </a:extLst>
          </p:cNvPr>
          <p:cNvPicPr>
            <a:picLocks noChangeAspect="1"/>
          </p:cNvPicPr>
          <p:nvPr userDrawn="1"/>
        </p:nvPicPr>
        <p:blipFill rotWithShape="1">
          <a:blip r:embed="rId2">
            <a:alphaModFix amt="25000"/>
          </a:blip>
          <a:srcRect l="46145" t="24986" r="24548" b="51364"/>
          <a:stretch/>
        </p:blipFill>
        <p:spPr>
          <a:xfrm>
            <a:off x="1769608" y="465675"/>
            <a:ext cx="10422392" cy="6392325"/>
          </a:xfrm>
          <a:prstGeom prst="rect">
            <a:avLst/>
          </a:prstGeom>
          <a:ln>
            <a:noFill/>
          </a:ln>
        </p:spPr>
      </p:pic>
      <p:sp>
        <p:nvSpPr>
          <p:cNvPr id="9" name="Text Placeholder 18">
            <a:extLst>
              <a:ext uri="{FF2B5EF4-FFF2-40B4-BE49-F238E27FC236}">
                <a16:creationId xmlns:a16="http://schemas.microsoft.com/office/drawing/2014/main" id="{1C8F47F2-ECE2-97D7-F955-4A5315C8CFD1}"/>
              </a:ext>
            </a:extLst>
          </p:cNvPr>
          <p:cNvSpPr>
            <a:spLocks noGrp="1"/>
          </p:cNvSpPr>
          <p:nvPr>
            <p:ph type="body" sz="quarter" idx="10" hasCustomPrompt="1"/>
          </p:nvPr>
        </p:nvSpPr>
        <p:spPr>
          <a:xfrm>
            <a:off x="658301" y="3428999"/>
            <a:ext cx="9517574" cy="680641"/>
          </a:xfrm>
        </p:spPr>
        <p:txBody>
          <a:bodyPr>
            <a:normAutofit/>
          </a:bodyPr>
          <a:lstStyle>
            <a:lvl1pPr marL="0" indent="0" algn="l">
              <a:spcBef>
                <a:spcPts val="0"/>
              </a:spcBef>
              <a:buFont typeface="Arial" panose="020B0604020202020204" pitchFamily="34" charset="0"/>
              <a:buNone/>
              <a:defRPr sz="2400"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4pPr>
            <a:lvl5pPr marL="0" indent="0">
              <a:buNone/>
              <a:defRPr b="0" i="0">
                <a:solidFill>
                  <a:schemeClr val="bg1"/>
                </a:solidFill>
                <a:latin typeface="Calibri" panose="020F0502020204030204" pitchFamily="34" charset="0"/>
                <a:cs typeface="Calibri" panose="020F0502020204030204" pitchFamily="34" charset="0"/>
              </a:defRPr>
            </a:lvl5pPr>
          </a:lstStyle>
          <a:p>
            <a:pPr lvl="0"/>
            <a:r>
              <a:rPr lang="en-GB"/>
              <a:t>Subheading</a:t>
            </a:r>
            <a:endParaRPr lang="en-US"/>
          </a:p>
        </p:txBody>
      </p:sp>
      <p:sp>
        <p:nvSpPr>
          <p:cNvPr id="14" name="Text Placeholder 13">
            <a:extLst>
              <a:ext uri="{FF2B5EF4-FFF2-40B4-BE49-F238E27FC236}">
                <a16:creationId xmlns:a16="http://schemas.microsoft.com/office/drawing/2014/main" id="{6A0B0FB6-1D64-E898-DCA1-5558F06E9508}"/>
              </a:ext>
            </a:extLst>
          </p:cNvPr>
          <p:cNvSpPr>
            <a:spLocks noGrp="1"/>
          </p:cNvSpPr>
          <p:nvPr>
            <p:ph type="body" sz="quarter" idx="11" hasCustomPrompt="1"/>
          </p:nvPr>
        </p:nvSpPr>
        <p:spPr>
          <a:xfrm>
            <a:off x="658301" y="2357438"/>
            <a:ext cx="9517062" cy="889462"/>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pic>
        <p:nvPicPr>
          <p:cNvPr id="6" name="Picture 5" descr="A picture containing font, screenshot, graphics, text&#10;&#10;Description automatically generated">
            <a:extLst>
              <a:ext uri="{FF2B5EF4-FFF2-40B4-BE49-F238E27FC236}">
                <a16:creationId xmlns:a16="http://schemas.microsoft.com/office/drawing/2014/main" id="{BFE3181D-5454-174A-3362-FD5B992E5ED3}"/>
              </a:ext>
            </a:extLst>
          </p:cNvPr>
          <p:cNvPicPr>
            <a:picLocks noChangeAspect="1"/>
          </p:cNvPicPr>
          <p:nvPr userDrawn="1"/>
        </p:nvPicPr>
        <p:blipFill rotWithShape="1">
          <a:blip r:embed="rId3"/>
          <a:srcRect t="5030" r="1813"/>
          <a:stretch/>
        </p:blipFill>
        <p:spPr>
          <a:xfrm>
            <a:off x="9586344" y="0"/>
            <a:ext cx="2605656" cy="1915427"/>
          </a:xfrm>
          <a:prstGeom prst="rect">
            <a:avLst/>
          </a:prstGeom>
        </p:spPr>
      </p:pic>
      <p:grpSp>
        <p:nvGrpSpPr>
          <p:cNvPr id="2" name="Group 1">
            <a:extLst>
              <a:ext uri="{FF2B5EF4-FFF2-40B4-BE49-F238E27FC236}">
                <a16:creationId xmlns:a16="http://schemas.microsoft.com/office/drawing/2014/main" id="{C9F9AD17-B073-B76E-B079-BD7E5EF0B191}"/>
              </a:ext>
            </a:extLst>
          </p:cNvPr>
          <p:cNvGrpSpPr>
            <a:grpSpLocks noChangeAspect="1"/>
          </p:cNvGrpSpPr>
          <p:nvPr userDrawn="1"/>
        </p:nvGrpSpPr>
        <p:grpSpPr>
          <a:xfrm>
            <a:off x="9846332" y="5916512"/>
            <a:ext cx="2160000" cy="871152"/>
            <a:chOff x="8815691" y="5233857"/>
            <a:chExt cx="3292338" cy="1327837"/>
          </a:xfrm>
        </p:grpSpPr>
        <p:sp>
          <p:nvSpPr>
            <p:cNvPr id="3" name="Rectangle 2">
              <a:extLst>
                <a:ext uri="{FF2B5EF4-FFF2-40B4-BE49-F238E27FC236}">
                  <a16:creationId xmlns:a16="http://schemas.microsoft.com/office/drawing/2014/main" id="{AAB51944-1266-D1B3-3FC6-FF3EF9571561}"/>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377DF25-CEC5-69C8-F02F-F7EF2D001DAC}"/>
                </a:ext>
              </a:extLst>
            </p:cNvPr>
            <p:cNvPicPr>
              <a:picLocks noChangeAspect="1"/>
            </p:cNvPicPr>
            <p:nvPr userDrawn="1"/>
          </p:nvPicPr>
          <p:blipFill rotWithShape="1">
            <a:blip r:embed="rId4">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238459523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6">
          <p15:clr>
            <a:srgbClr val="FBAE40"/>
          </p15:clr>
        </p15:guide>
        <p15:guide id="2" pos="415">
          <p15:clr>
            <a:srgbClr val="FBAE40"/>
          </p15:clr>
        </p15:guide>
        <p15:guide id="3" orient="horz" pos="2160">
          <p15:clr>
            <a:srgbClr val="FBAE40"/>
          </p15:clr>
        </p15:guide>
        <p15:guide id="4" orient="horz" pos="2205">
          <p15:clr>
            <a:srgbClr val="FBAE40"/>
          </p15:clr>
        </p15:guide>
        <p15:guide id="5" orient="horz" pos="4020">
          <p15:clr>
            <a:srgbClr val="FBAE40"/>
          </p15:clr>
        </p15:guide>
        <p15:guide id="6" pos="3840">
          <p15:clr>
            <a:srgbClr val="FBAE40"/>
          </p15:clr>
        </p15:guide>
        <p15:guide id="7" pos="726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divider Slide_No logo">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867236-72EA-23BD-C6C9-DDF659CDE71A}"/>
              </a:ext>
            </a:extLst>
          </p:cNvPr>
          <p:cNvPicPr>
            <a:picLocks noChangeAspect="1"/>
          </p:cNvPicPr>
          <p:nvPr userDrawn="1"/>
        </p:nvPicPr>
        <p:blipFill rotWithShape="1">
          <a:blip r:embed="rId2">
            <a:alphaModFix amt="25000"/>
          </a:blip>
          <a:srcRect l="46145" t="24986" r="24548" b="51364"/>
          <a:stretch/>
        </p:blipFill>
        <p:spPr>
          <a:xfrm>
            <a:off x="1769608" y="465675"/>
            <a:ext cx="10422392" cy="6392325"/>
          </a:xfrm>
          <a:prstGeom prst="rect">
            <a:avLst/>
          </a:prstGeom>
          <a:ln>
            <a:noFill/>
          </a:ln>
        </p:spPr>
      </p:pic>
      <p:sp>
        <p:nvSpPr>
          <p:cNvPr id="8" name="Text Placeholder 18">
            <a:extLst>
              <a:ext uri="{FF2B5EF4-FFF2-40B4-BE49-F238E27FC236}">
                <a16:creationId xmlns:a16="http://schemas.microsoft.com/office/drawing/2014/main" id="{A616C6C1-E7A6-E084-700C-6EC841420C4C}"/>
              </a:ext>
            </a:extLst>
          </p:cNvPr>
          <p:cNvSpPr>
            <a:spLocks noGrp="1"/>
          </p:cNvSpPr>
          <p:nvPr>
            <p:ph type="body" sz="quarter" idx="10" hasCustomPrompt="1"/>
          </p:nvPr>
        </p:nvSpPr>
        <p:spPr>
          <a:xfrm>
            <a:off x="658301" y="3428999"/>
            <a:ext cx="9517574" cy="680641"/>
          </a:xfrm>
        </p:spPr>
        <p:txBody>
          <a:bodyPr>
            <a:normAutofit/>
          </a:bodyPr>
          <a:lstStyle>
            <a:lvl1pPr marL="0" indent="0" algn="l">
              <a:buFont typeface="Arial" panose="020B0604020202020204" pitchFamily="34" charset="0"/>
              <a:buNone/>
              <a:defRPr sz="2400"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4pPr>
            <a:lvl5pPr marL="0" indent="0">
              <a:buNone/>
              <a:defRPr b="0" i="0">
                <a:solidFill>
                  <a:schemeClr val="bg1"/>
                </a:solidFill>
                <a:latin typeface="Calibri" panose="020F0502020204030204" pitchFamily="34" charset="0"/>
                <a:cs typeface="Calibri" panose="020F0502020204030204" pitchFamily="34" charset="0"/>
              </a:defRPr>
            </a:lvl5pPr>
          </a:lstStyle>
          <a:p>
            <a:pPr lvl="0"/>
            <a:r>
              <a:rPr lang="en-GB"/>
              <a:t>Subheading</a:t>
            </a:r>
            <a:endParaRPr lang="en-US"/>
          </a:p>
        </p:txBody>
      </p:sp>
      <p:sp>
        <p:nvSpPr>
          <p:cNvPr id="10" name="Text Placeholder 13">
            <a:extLst>
              <a:ext uri="{FF2B5EF4-FFF2-40B4-BE49-F238E27FC236}">
                <a16:creationId xmlns:a16="http://schemas.microsoft.com/office/drawing/2014/main" id="{D5137ABB-9AE3-1C7E-7DEC-1FED3E194D40}"/>
              </a:ext>
            </a:extLst>
          </p:cNvPr>
          <p:cNvSpPr>
            <a:spLocks noGrp="1"/>
          </p:cNvSpPr>
          <p:nvPr>
            <p:ph type="body" sz="quarter" idx="11" hasCustomPrompt="1"/>
          </p:nvPr>
        </p:nvSpPr>
        <p:spPr>
          <a:xfrm>
            <a:off x="658301" y="2357438"/>
            <a:ext cx="9517062" cy="889462"/>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spTree>
    <p:extLst>
      <p:ext uri="{BB962C8B-B14F-4D97-AF65-F5344CB8AC3E}">
        <p14:creationId xmlns:p14="http://schemas.microsoft.com/office/powerpoint/2010/main" val="10401681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6">
          <p15:clr>
            <a:srgbClr val="FBAE40"/>
          </p15:clr>
        </p15:guide>
        <p15:guide id="2" pos="415">
          <p15:clr>
            <a:srgbClr val="FBAE40"/>
          </p15:clr>
        </p15:guide>
        <p15:guide id="3" orient="horz" pos="2160">
          <p15:clr>
            <a:srgbClr val="FBAE40"/>
          </p15:clr>
        </p15:guide>
        <p15:guide id="4" orient="horz" pos="2205">
          <p15:clr>
            <a:srgbClr val="FBAE40"/>
          </p15:clr>
        </p15:guide>
        <p15:guide id="5" orient="horz" pos="4020">
          <p15:clr>
            <a:srgbClr val="FBAE40"/>
          </p15:clr>
        </p15:guide>
        <p15:guide id="6" pos="3840">
          <p15:clr>
            <a:srgbClr val="FBAE40"/>
          </p15:clr>
        </p15:guide>
        <p15:guide id="7" pos="726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divider Slide_White">
    <p:bg>
      <p:bgRef idx="1001">
        <a:schemeClr val="bg2"/>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F52B4C1-E1AD-D09D-4819-D67159EE98BE}"/>
              </a:ext>
            </a:extLst>
          </p:cNvPr>
          <p:cNvGrpSpPr/>
          <p:nvPr userDrawn="1"/>
        </p:nvGrpSpPr>
        <p:grpSpPr>
          <a:xfrm>
            <a:off x="8675916" y="2909"/>
            <a:ext cx="3516085" cy="1968197"/>
            <a:chOff x="8675916" y="2909"/>
            <a:chExt cx="3516085" cy="1968197"/>
          </a:xfrm>
        </p:grpSpPr>
        <p:grpSp>
          <p:nvGrpSpPr>
            <p:cNvPr id="12" name="Group 11">
              <a:extLst>
                <a:ext uri="{FF2B5EF4-FFF2-40B4-BE49-F238E27FC236}">
                  <a16:creationId xmlns:a16="http://schemas.microsoft.com/office/drawing/2014/main" id="{D114592D-B6D4-02F2-2469-4DB52645C5F0}"/>
                </a:ext>
              </a:extLst>
            </p:cNvPr>
            <p:cNvGrpSpPr/>
            <p:nvPr userDrawn="1"/>
          </p:nvGrpSpPr>
          <p:grpSpPr>
            <a:xfrm rot="10800000" flipV="1">
              <a:off x="8675916" y="2909"/>
              <a:ext cx="3516084" cy="1174004"/>
              <a:chOff x="2817084" y="1954161"/>
              <a:chExt cx="8834142" cy="2949679"/>
            </a:xfrm>
          </p:grpSpPr>
          <p:sp>
            <p:nvSpPr>
              <p:cNvPr id="13" name="Oval 12">
                <a:extLst>
                  <a:ext uri="{FF2B5EF4-FFF2-40B4-BE49-F238E27FC236}">
                    <a16:creationId xmlns:a16="http://schemas.microsoft.com/office/drawing/2014/main" id="{BEAAE2DA-1FFD-F882-71AE-3D6A3C4A8A10}"/>
                  </a:ext>
                </a:extLst>
              </p:cNvPr>
              <p:cNvSpPr/>
              <p:nvPr userDrawn="1"/>
            </p:nvSpPr>
            <p:spPr>
              <a:xfrm>
                <a:off x="8701547" y="1954161"/>
                <a:ext cx="2949679" cy="2949679"/>
              </a:xfrm>
              <a:prstGeom prst="ellipse">
                <a:avLst/>
              </a:prstGeom>
              <a:solidFill>
                <a:srgbClr val="8AC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7383BC-9788-FFB6-5C68-9B7DEBD57576}"/>
                  </a:ext>
                </a:extLst>
              </p:cNvPr>
              <p:cNvSpPr/>
              <p:nvPr userDrawn="1"/>
            </p:nvSpPr>
            <p:spPr>
              <a:xfrm>
                <a:off x="2817084" y="1954161"/>
                <a:ext cx="7359302" cy="2949679"/>
              </a:xfrm>
              <a:prstGeom prst="rect">
                <a:avLst/>
              </a:prstGeom>
              <a:solidFill>
                <a:srgbClr val="8AC4E5"/>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482278F5-BE17-BED2-517F-615209EE7F56}"/>
                </a:ext>
              </a:extLst>
            </p:cNvPr>
            <p:cNvGrpSpPr/>
            <p:nvPr userDrawn="1"/>
          </p:nvGrpSpPr>
          <p:grpSpPr>
            <a:xfrm>
              <a:off x="10070612" y="839912"/>
              <a:ext cx="2121389" cy="1131194"/>
              <a:chOff x="6701263" y="287826"/>
              <a:chExt cx="2606855" cy="1390061"/>
            </a:xfrm>
          </p:grpSpPr>
          <p:sp>
            <p:nvSpPr>
              <p:cNvPr id="16" name="Oval 15">
                <a:extLst>
                  <a:ext uri="{FF2B5EF4-FFF2-40B4-BE49-F238E27FC236}">
                    <a16:creationId xmlns:a16="http://schemas.microsoft.com/office/drawing/2014/main" id="{079269B9-D449-DA1F-250C-89FB12D9EB61}"/>
                  </a:ext>
                </a:extLst>
              </p:cNvPr>
              <p:cNvSpPr/>
              <p:nvPr userDrawn="1"/>
            </p:nvSpPr>
            <p:spPr>
              <a:xfrm>
                <a:off x="6701263" y="287826"/>
                <a:ext cx="1390061" cy="1390061"/>
              </a:xfrm>
              <a:prstGeom prst="ellipse">
                <a:avLst/>
              </a:prstGeom>
              <a:solidFill>
                <a:srgbClr val="929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D188A44-6FC5-11A3-1A2B-4EC26D0684C9}"/>
                  </a:ext>
                </a:extLst>
              </p:cNvPr>
              <p:cNvSpPr/>
              <p:nvPr userDrawn="1"/>
            </p:nvSpPr>
            <p:spPr>
              <a:xfrm>
                <a:off x="7396296" y="287827"/>
                <a:ext cx="1911822" cy="1390060"/>
              </a:xfrm>
              <a:prstGeom prst="rect">
                <a:avLst/>
              </a:prstGeom>
              <a:solidFill>
                <a:srgbClr val="92929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9" name="Text Placeholder 18">
            <a:extLst>
              <a:ext uri="{FF2B5EF4-FFF2-40B4-BE49-F238E27FC236}">
                <a16:creationId xmlns:a16="http://schemas.microsoft.com/office/drawing/2014/main" id="{76E45671-D33C-1ED2-DACB-E88FDDEE37F9}"/>
              </a:ext>
            </a:extLst>
          </p:cNvPr>
          <p:cNvSpPr>
            <a:spLocks noGrp="1"/>
          </p:cNvSpPr>
          <p:nvPr>
            <p:ph type="body" sz="quarter" idx="10" hasCustomPrompt="1"/>
          </p:nvPr>
        </p:nvSpPr>
        <p:spPr>
          <a:xfrm>
            <a:off x="658301" y="3428999"/>
            <a:ext cx="9517574" cy="680641"/>
          </a:xfrm>
        </p:spPr>
        <p:txBody>
          <a:bodyPr>
            <a:normAutofit/>
          </a:bodyPr>
          <a:lstStyle>
            <a:lvl1pPr marL="0" indent="0" algn="l">
              <a:buFont typeface="Arial" panose="020B0604020202020204" pitchFamily="34" charset="0"/>
              <a:buNone/>
              <a:defRPr sz="2400"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4pPr>
            <a:lvl5pPr marL="0" indent="0">
              <a:buNone/>
              <a:defRPr b="0" i="0">
                <a:solidFill>
                  <a:schemeClr val="bg1"/>
                </a:solidFill>
                <a:latin typeface="Calibri" panose="020F0502020204030204" pitchFamily="34" charset="0"/>
                <a:cs typeface="Calibri" panose="020F0502020204030204" pitchFamily="34" charset="0"/>
              </a:defRPr>
            </a:lvl5pPr>
          </a:lstStyle>
          <a:p>
            <a:pPr lvl="0"/>
            <a:r>
              <a:rPr lang="en-GB"/>
              <a:t>Subheading</a:t>
            </a:r>
            <a:endParaRPr lang="en-US"/>
          </a:p>
        </p:txBody>
      </p:sp>
      <p:sp>
        <p:nvSpPr>
          <p:cNvPr id="21" name="Text Placeholder 13">
            <a:extLst>
              <a:ext uri="{FF2B5EF4-FFF2-40B4-BE49-F238E27FC236}">
                <a16:creationId xmlns:a16="http://schemas.microsoft.com/office/drawing/2014/main" id="{24710FD4-A3D9-CD78-E672-70B6D8EEE280}"/>
              </a:ext>
            </a:extLst>
          </p:cNvPr>
          <p:cNvSpPr>
            <a:spLocks noGrp="1"/>
          </p:cNvSpPr>
          <p:nvPr>
            <p:ph type="body" sz="quarter" idx="11" hasCustomPrompt="1"/>
          </p:nvPr>
        </p:nvSpPr>
        <p:spPr>
          <a:xfrm>
            <a:off x="658301" y="2357438"/>
            <a:ext cx="9517062" cy="889462"/>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pic>
        <p:nvPicPr>
          <p:cNvPr id="4" name="Picture 3" descr="A picture containing font, screenshot, graphics, text&#10;&#10;Description automatically generated">
            <a:extLst>
              <a:ext uri="{FF2B5EF4-FFF2-40B4-BE49-F238E27FC236}">
                <a16:creationId xmlns:a16="http://schemas.microsoft.com/office/drawing/2014/main" id="{4B9B941D-1C82-E7A9-593D-B693F9A583EB}"/>
              </a:ext>
            </a:extLst>
          </p:cNvPr>
          <p:cNvPicPr>
            <a:picLocks noChangeAspect="1"/>
          </p:cNvPicPr>
          <p:nvPr userDrawn="1"/>
        </p:nvPicPr>
        <p:blipFill rotWithShape="1">
          <a:blip r:embed="rId2"/>
          <a:srcRect r="1813" b="2072"/>
          <a:stretch/>
        </p:blipFill>
        <p:spPr>
          <a:xfrm>
            <a:off x="9586344" y="4879998"/>
            <a:ext cx="2605656" cy="1975094"/>
          </a:xfrm>
          <a:prstGeom prst="rect">
            <a:avLst/>
          </a:prstGeom>
        </p:spPr>
      </p:pic>
      <p:grpSp>
        <p:nvGrpSpPr>
          <p:cNvPr id="3" name="Group 2">
            <a:extLst>
              <a:ext uri="{FF2B5EF4-FFF2-40B4-BE49-F238E27FC236}">
                <a16:creationId xmlns:a16="http://schemas.microsoft.com/office/drawing/2014/main" id="{99DFFA58-D8CF-B504-DC08-A2BEABCD720C}"/>
              </a:ext>
            </a:extLst>
          </p:cNvPr>
          <p:cNvGrpSpPr>
            <a:grpSpLocks noChangeAspect="1"/>
          </p:cNvGrpSpPr>
          <p:nvPr userDrawn="1"/>
        </p:nvGrpSpPr>
        <p:grpSpPr>
          <a:xfrm>
            <a:off x="297512" y="5567533"/>
            <a:ext cx="2160000" cy="871152"/>
            <a:chOff x="8815691" y="5233857"/>
            <a:chExt cx="3292338" cy="1327837"/>
          </a:xfrm>
        </p:grpSpPr>
        <p:sp>
          <p:nvSpPr>
            <p:cNvPr id="5" name="Rectangle 4">
              <a:extLst>
                <a:ext uri="{FF2B5EF4-FFF2-40B4-BE49-F238E27FC236}">
                  <a16:creationId xmlns:a16="http://schemas.microsoft.com/office/drawing/2014/main" id="{5D2EC1A8-9171-A71C-9D10-4CBA3D59C68A}"/>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9FCD6B9D-FEA8-453E-9505-A1DDE953EEE2}"/>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27633434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6">
          <p15:clr>
            <a:srgbClr val="FBAE40"/>
          </p15:clr>
        </p15:guide>
        <p15:guide id="2" pos="415">
          <p15:clr>
            <a:srgbClr val="FBAE40"/>
          </p15:clr>
        </p15:guide>
        <p15:guide id="3" orient="horz" pos="2160">
          <p15:clr>
            <a:srgbClr val="FBAE40"/>
          </p15:clr>
        </p15:guide>
        <p15:guide id="4" orient="horz" pos="2205">
          <p15:clr>
            <a:srgbClr val="FBAE40"/>
          </p15:clr>
        </p15:guide>
        <p15:guide id="5" orient="horz" pos="4020">
          <p15:clr>
            <a:srgbClr val="FBAE40"/>
          </p15:clr>
        </p15:guide>
        <p15:guide id="6" pos="3840">
          <p15:clr>
            <a:srgbClr val="FBAE40"/>
          </p15:clr>
        </p15:guide>
        <p15:guide id="7" pos="726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divider Slide_Bars">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AB8F8B4-FEFF-7CAD-BE7C-66362EF85EF3}"/>
              </a:ext>
            </a:extLst>
          </p:cNvPr>
          <p:cNvGrpSpPr/>
          <p:nvPr userDrawn="1"/>
        </p:nvGrpSpPr>
        <p:grpSpPr>
          <a:xfrm>
            <a:off x="0" y="287826"/>
            <a:ext cx="12192000" cy="4616014"/>
            <a:chOff x="0" y="287826"/>
            <a:chExt cx="12192000" cy="4616014"/>
          </a:xfrm>
        </p:grpSpPr>
        <p:grpSp>
          <p:nvGrpSpPr>
            <p:cNvPr id="10" name="Group 9">
              <a:extLst>
                <a:ext uri="{FF2B5EF4-FFF2-40B4-BE49-F238E27FC236}">
                  <a16:creationId xmlns:a16="http://schemas.microsoft.com/office/drawing/2014/main" id="{F5B77777-347E-3BDF-22A6-83644CEBC067}"/>
                </a:ext>
              </a:extLst>
            </p:cNvPr>
            <p:cNvGrpSpPr/>
            <p:nvPr userDrawn="1"/>
          </p:nvGrpSpPr>
          <p:grpSpPr>
            <a:xfrm>
              <a:off x="0" y="1954161"/>
              <a:ext cx="11651226" cy="2949679"/>
              <a:chOff x="0" y="1954161"/>
              <a:chExt cx="11651226" cy="2949679"/>
            </a:xfrm>
          </p:grpSpPr>
          <p:sp>
            <p:nvSpPr>
              <p:cNvPr id="7" name="Oval 6">
                <a:extLst>
                  <a:ext uri="{FF2B5EF4-FFF2-40B4-BE49-F238E27FC236}">
                    <a16:creationId xmlns:a16="http://schemas.microsoft.com/office/drawing/2014/main" id="{FE997E3E-1FA8-FBBC-D7CA-7271AFB64700}"/>
                  </a:ext>
                </a:extLst>
              </p:cNvPr>
              <p:cNvSpPr/>
              <p:nvPr userDrawn="1"/>
            </p:nvSpPr>
            <p:spPr>
              <a:xfrm>
                <a:off x="8701547" y="1954161"/>
                <a:ext cx="2949679" cy="2949679"/>
              </a:xfrm>
              <a:prstGeom prst="ellipse">
                <a:avLst/>
              </a:prstGeom>
              <a:solidFill>
                <a:srgbClr val="8AC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D79B8EA-F9E9-D223-B0B6-B19378B54E66}"/>
                  </a:ext>
                </a:extLst>
              </p:cNvPr>
              <p:cNvSpPr/>
              <p:nvPr userDrawn="1"/>
            </p:nvSpPr>
            <p:spPr>
              <a:xfrm>
                <a:off x="0" y="1954161"/>
                <a:ext cx="10176387" cy="2949678"/>
              </a:xfrm>
              <a:prstGeom prst="rect">
                <a:avLst/>
              </a:prstGeom>
              <a:solidFill>
                <a:srgbClr val="8AC4E5"/>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A5295B0E-BA73-3C37-EC9C-17535BA31510}"/>
                </a:ext>
              </a:extLst>
            </p:cNvPr>
            <p:cNvGrpSpPr/>
            <p:nvPr userDrawn="1"/>
          </p:nvGrpSpPr>
          <p:grpSpPr>
            <a:xfrm>
              <a:off x="6701263" y="287826"/>
              <a:ext cx="5490737" cy="1390061"/>
              <a:chOff x="6701263" y="287826"/>
              <a:chExt cx="5490737" cy="1390061"/>
            </a:xfrm>
          </p:grpSpPr>
          <p:sp>
            <p:nvSpPr>
              <p:cNvPr id="8" name="Oval 7">
                <a:extLst>
                  <a:ext uri="{FF2B5EF4-FFF2-40B4-BE49-F238E27FC236}">
                    <a16:creationId xmlns:a16="http://schemas.microsoft.com/office/drawing/2014/main" id="{C60B7C0D-611A-7A1A-56D1-404861A3FE46}"/>
                  </a:ext>
                </a:extLst>
              </p:cNvPr>
              <p:cNvSpPr/>
              <p:nvPr userDrawn="1"/>
            </p:nvSpPr>
            <p:spPr>
              <a:xfrm>
                <a:off x="6701263" y="287826"/>
                <a:ext cx="1390061" cy="1390061"/>
              </a:xfrm>
              <a:prstGeom prst="ellipse">
                <a:avLst/>
              </a:prstGeom>
              <a:solidFill>
                <a:srgbClr val="929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58ECAC9-7CE7-B47E-E2DB-17AEB4D1D21C}"/>
                  </a:ext>
                </a:extLst>
              </p:cNvPr>
              <p:cNvSpPr/>
              <p:nvPr userDrawn="1"/>
            </p:nvSpPr>
            <p:spPr>
              <a:xfrm>
                <a:off x="7396294" y="287827"/>
                <a:ext cx="4795706" cy="1390060"/>
              </a:xfrm>
              <a:prstGeom prst="rect">
                <a:avLst/>
              </a:prstGeom>
              <a:solidFill>
                <a:srgbClr val="92929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9" name="Text Placeholder 18">
            <a:extLst>
              <a:ext uri="{FF2B5EF4-FFF2-40B4-BE49-F238E27FC236}">
                <a16:creationId xmlns:a16="http://schemas.microsoft.com/office/drawing/2014/main" id="{78533714-A6F5-8680-A888-CCE4754005AA}"/>
              </a:ext>
            </a:extLst>
          </p:cNvPr>
          <p:cNvSpPr>
            <a:spLocks noGrp="1"/>
          </p:cNvSpPr>
          <p:nvPr>
            <p:ph type="body" sz="quarter" idx="10" hasCustomPrompt="1"/>
          </p:nvPr>
        </p:nvSpPr>
        <p:spPr>
          <a:xfrm>
            <a:off x="658301" y="3428999"/>
            <a:ext cx="9517574" cy="680641"/>
          </a:xfrm>
        </p:spPr>
        <p:txBody>
          <a:bodyPr>
            <a:normAutofit/>
          </a:bodyPr>
          <a:lstStyle>
            <a:lvl1pPr marL="0" indent="0" algn="l">
              <a:buFont typeface="Arial" panose="020B0604020202020204" pitchFamily="34" charset="0"/>
              <a:buNone/>
              <a:defRPr sz="2400" b="0"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4pPr>
            <a:lvl5pPr marL="0" indent="0">
              <a:buNone/>
              <a:defRPr b="0" i="0">
                <a:solidFill>
                  <a:schemeClr val="bg1"/>
                </a:solidFill>
                <a:latin typeface="Calibri" panose="020F0502020204030204" pitchFamily="34" charset="0"/>
                <a:cs typeface="Calibri" panose="020F0502020204030204" pitchFamily="34" charset="0"/>
              </a:defRPr>
            </a:lvl5pPr>
          </a:lstStyle>
          <a:p>
            <a:pPr lvl="0"/>
            <a:r>
              <a:rPr lang="en-GB"/>
              <a:t>Subheading</a:t>
            </a:r>
            <a:endParaRPr lang="en-US"/>
          </a:p>
        </p:txBody>
      </p:sp>
      <p:sp>
        <p:nvSpPr>
          <p:cNvPr id="22" name="Text Placeholder 13">
            <a:extLst>
              <a:ext uri="{FF2B5EF4-FFF2-40B4-BE49-F238E27FC236}">
                <a16:creationId xmlns:a16="http://schemas.microsoft.com/office/drawing/2014/main" id="{B81A67D9-4799-8CA4-2B3E-A8ED8F427F89}"/>
              </a:ext>
            </a:extLst>
          </p:cNvPr>
          <p:cNvSpPr>
            <a:spLocks noGrp="1"/>
          </p:cNvSpPr>
          <p:nvPr>
            <p:ph type="body" sz="quarter" idx="11" hasCustomPrompt="1"/>
          </p:nvPr>
        </p:nvSpPr>
        <p:spPr>
          <a:xfrm>
            <a:off x="658301" y="2357438"/>
            <a:ext cx="9517062" cy="889462"/>
          </a:xfrm>
        </p:spPr>
        <p:txBody>
          <a:bodyPr anchor="t">
            <a:noAutofit/>
          </a:bodyPr>
          <a:lstStyle>
            <a:lvl1pPr marL="0" indent="0">
              <a:lnSpc>
                <a:spcPct val="100000"/>
              </a:lnSpc>
              <a:spcBef>
                <a:spcPts val="0"/>
              </a:spcBef>
              <a:buFont typeface="Arial" panose="020B0604020202020204" pitchFamily="34" charset="0"/>
              <a:buNone/>
              <a:defRPr sz="4800" b="1"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pic>
        <p:nvPicPr>
          <p:cNvPr id="3" name="Picture 2" descr="A picture containing font, screenshot, graphics, text&#10;&#10;Description automatically generated">
            <a:extLst>
              <a:ext uri="{FF2B5EF4-FFF2-40B4-BE49-F238E27FC236}">
                <a16:creationId xmlns:a16="http://schemas.microsoft.com/office/drawing/2014/main" id="{20533FAC-B8FA-C5B3-3EB1-B0CE5CD092D1}"/>
              </a:ext>
            </a:extLst>
          </p:cNvPr>
          <p:cNvPicPr>
            <a:picLocks noChangeAspect="1"/>
          </p:cNvPicPr>
          <p:nvPr userDrawn="1"/>
        </p:nvPicPr>
        <p:blipFill rotWithShape="1">
          <a:blip r:embed="rId2"/>
          <a:srcRect r="1813" b="1928"/>
          <a:stretch/>
        </p:blipFill>
        <p:spPr>
          <a:xfrm>
            <a:off x="9586344" y="4879997"/>
            <a:ext cx="2605656" cy="1978003"/>
          </a:xfrm>
          <a:prstGeom prst="rect">
            <a:avLst/>
          </a:prstGeom>
        </p:spPr>
      </p:pic>
      <p:grpSp>
        <p:nvGrpSpPr>
          <p:cNvPr id="4" name="Group 3">
            <a:extLst>
              <a:ext uri="{FF2B5EF4-FFF2-40B4-BE49-F238E27FC236}">
                <a16:creationId xmlns:a16="http://schemas.microsoft.com/office/drawing/2014/main" id="{717BC37D-3F84-C4BD-673B-0F121490D35D}"/>
              </a:ext>
            </a:extLst>
          </p:cNvPr>
          <p:cNvGrpSpPr>
            <a:grpSpLocks noChangeAspect="1"/>
          </p:cNvGrpSpPr>
          <p:nvPr userDrawn="1"/>
        </p:nvGrpSpPr>
        <p:grpSpPr>
          <a:xfrm>
            <a:off x="306039" y="5584478"/>
            <a:ext cx="2160000" cy="871152"/>
            <a:chOff x="8815691" y="5233857"/>
            <a:chExt cx="3292338" cy="1327837"/>
          </a:xfrm>
        </p:grpSpPr>
        <p:sp>
          <p:nvSpPr>
            <p:cNvPr id="6" name="Rectangle 5">
              <a:extLst>
                <a:ext uri="{FF2B5EF4-FFF2-40B4-BE49-F238E27FC236}">
                  <a16:creationId xmlns:a16="http://schemas.microsoft.com/office/drawing/2014/main" id="{ADE1B0E4-9357-A100-512F-34336F1CE21F}"/>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E4B76731-A7CF-FE51-4102-B521F1707B9A}"/>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32083935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6">
          <p15:clr>
            <a:srgbClr val="FBAE40"/>
          </p15:clr>
        </p15:guide>
        <p15:guide id="2" pos="415">
          <p15:clr>
            <a:srgbClr val="FBAE40"/>
          </p15:clr>
        </p15:guide>
        <p15:guide id="3" orient="horz" pos="2160">
          <p15:clr>
            <a:srgbClr val="FBAE40"/>
          </p15:clr>
        </p15:guide>
        <p15:guide id="4" orient="horz" pos="2205">
          <p15:clr>
            <a:srgbClr val="FBAE40"/>
          </p15:clr>
        </p15:guide>
        <p15:guide id="5" orient="horz" pos="4020">
          <p15:clr>
            <a:srgbClr val="FBAE40"/>
          </p15:clr>
        </p15:guide>
        <p15:guide id="6" pos="3840">
          <p15:clr>
            <a:srgbClr val="FBAE40"/>
          </p15:clr>
        </p15:guide>
        <p15:guide id="7" pos="726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divider Slide_Bars">
    <p:bg>
      <p:bgPr>
        <a:solidFill>
          <a:srgbClr val="89C5E4"/>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35695B5-C729-B350-60C4-D37FCD94D703}"/>
              </a:ext>
            </a:extLst>
          </p:cNvPr>
          <p:cNvGrpSpPr/>
          <p:nvPr userDrawn="1"/>
        </p:nvGrpSpPr>
        <p:grpSpPr>
          <a:xfrm>
            <a:off x="0" y="287826"/>
            <a:ext cx="12192000" cy="4616014"/>
            <a:chOff x="0" y="287826"/>
            <a:chExt cx="12192000" cy="4616014"/>
          </a:xfrm>
        </p:grpSpPr>
        <p:grpSp>
          <p:nvGrpSpPr>
            <p:cNvPr id="10" name="Group 9">
              <a:extLst>
                <a:ext uri="{FF2B5EF4-FFF2-40B4-BE49-F238E27FC236}">
                  <a16:creationId xmlns:a16="http://schemas.microsoft.com/office/drawing/2014/main" id="{F5B77777-347E-3BDF-22A6-83644CEBC067}"/>
                </a:ext>
              </a:extLst>
            </p:cNvPr>
            <p:cNvGrpSpPr/>
            <p:nvPr userDrawn="1"/>
          </p:nvGrpSpPr>
          <p:grpSpPr>
            <a:xfrm>
              <a:off x="0" y="1954161"/>
              <a:ext cx="11651226" cy="2949679"/>
              <a:chOff x="0" y="1954161"/>
              <a:chExt cx="11651226" cy="2949679"/>
            </a:xfrm>
          </p:grpSpPr>
          <p:sp>
            <p:nvSpPr>
              <p:cNvPr id="7" name="Oval 6">
                <a:extLst>
                  <a:ext uri="{FF2B5EF4-FFF2-40B4-BE49-F238E27FC236}">
                    <a16:creationId xmlns:a16="http://schemas.microsoft.com/office/drawing/2014/main" id="{FE997E3E-1FA8-FBBC-D7CA-7271AFB64700}"/>
                  </a:ext>
                </a:extLst>
              </p:cNvPr>
              <p:cNvSpPr/>
              <p:nvPr userDrawn="1"/>
            </p:nvSpPr>
            <p:spPr>
              <a:xfrm>
                <a:off x="8701547" y="1954161"/>
                <a:ext cx="2949679" cy="29496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D79B8EA-F9E9-D223-B0B6-B19378B54E66}"/>
                  </a:ext>
                </a:extLst>
              </p:cNvPr>
              <p:cNvSpPr/>
              <p:nvPr userDrawn="1"/>
            </p:nvSpPr>
            <p:spPr>
              <a:xfrm>
                <a:off x="0" y="1954161"/>
                <a:ext cx="10176387" cy="2949678"/>
              </a:xfrm>
              <a:prstGeom prst="rect">
                <a:avLst/>
              </a:prstGeom>
              <a:solidFill>
                <a:schemeClr val="tx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A5295B0E-BA73-3C37-EC9C-17535BA31510}"/>
                </a:ext>
              </a:extLst>
            </p:cNvPr>
            <p:cNvGrpSpPr/>
            <p:nvPr userDrawn="1"/>
          </p:nvGrpSpPr>
          <p:grpSpPr>
            <a:xfrm>
              <a:off x="6701263" y="287826"/>
              <a:ext cx="5490737" cy="1390061"/>
              <a:chOff x="6701263" y="287826"/>
              <a:chExt cx="5490737" cy="1390061"/>
            </a:xfrm>
          </p:grpSpPr>
          <p:sp>
            <p:nvSpPr>
              <p:cNvPr id="8" name="Oval 7">
                <a:extLst>
                  <a:ext uri="{FF2B5EF4-FFF2-40B4-BE49-F238E27FC236}">
                    <a16:creationId xmlns:a16="http://schemas.microsoft.com/office/drawing/2014/main" id="{C60B7C0D-611A-7A1A-56D1-404861A3FE46}"/>
                  </a:ext>
                </a:extLst>
              </p:cNvPr>
              <p:cNvSpPr/>
              <p:nvPr userDrawn="1"/>
            </p:nvSpPr>
            <p:spPr>
              <a:xfrm>
                <a:off x="6701263" y="287826"/>
                <a:ext cx="1390061" cy="1390061"/>
              </a:xfrm>
              <a:prstGeom prst="ellipse">
                <a:avLst/>
              </a:prstGeom>
              <a:solidFill>
                <a:srgbClr val="929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58ECAC9-7CE7-B47E-E2DB-17AEB4D1D21C}"/>
                  </a:ext>
                </a:extLst>
              </p:cNvPr>
              <p:cNvSpPr/>
              <p:nvPr userDrawn="1"/>
            </p:nvSpPr>
            <p:spPr>
              <a:xfrm>
                <a:off x="7396294" y="287827"/>
                <a:ext cx="4795706" cy="1390060"/>
              </a:xfrm>
              <a:prstGeom prst="rect">
                <a:avLst/>
              </a:prstGeom>
              <a:solidFill>
                <a:srgbClr val="92929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1" name="Picture 10">
            <a:extLst>
              <a:ext uri="{FF2B5EF4-FFF2-40B4-BE49-F238E27FC236}">
                <a16:creationId xmlns:a16="http://schemas.microsoft.com/office/drawing/2014/main" id="{E04D74CB-6EE8-7B93-7CBC-7706A1769BE3}"/>
              </a:ext>
            </a:extLst>
          </p:cNvPr>
          <p:cNvPicPr>
            <a:picLocks noChangeAspect="1"/>
          </p:cNvPicPr>
          <p:nvPr userDrawn="1"/>
        </p:nvPicPr>
        <p:blipFill rotWithShape="1">
          <a:blip r:embed="rId2">
            <a:lum bright="100000"/>
          </a:blip>
          <a:srcRect l="17497" t="24985" r="18728" b="23884"/>
          <a:stretch/>
        </p:blipFill>
        <p:spPr>
          <a:xfrm>
            <a:off x="10046838" y="5379446"/>
            <a:ext cx="1702250" cy="1037229"/>
          </a:xfrm>
          <a:prstGeom prst="rect">
            <a:avLst/>
          </a:prstGeom>
          <a:ln>
            <a:noFill/>
          </a:ln>
        </p:spPr>
      </p:pic>
      <p:sp>
        <p:nvSpPr>
          <p:cNvPr id="19" name="Text Placeholder 18">
            <a:extLst>
              <a:ext uri="{FF2B5EF4-FFF2-40B4-BE49-F238E27FC236}">
                <a16:creationId xmlns:a16="http://schemas.microsoft.com/office/drawing/2014/main" id="{78533714-A6F5-8680-A888-CCE4754005AA}"/>
              </a:ext>
            </a:extLst>
          </p:cNvPr>
          <p:cNvSpPr>
            <a:spLocks noGrp="1"/>
          </p:cNvSpPr>
          <p:nvPr>
            <p:ph type="body" sz="quarter" idx="10" hasCustomPrompt="1"/>
          </p:nvPr>
        </p:nvSpPr>
        <p:spPr>
          <a:xfrm>
            <a:off x="658301" y="3428999"/>
            <a:ext cx="9517574" cy="680641"/>
          </a:xfrm>
        </p:spPr>
        <p:txBody>
          <a:bodyPr>
            <a:normAutofit/>
          </a:bodyPr>
          <a:lstStyle>
            <a:lvl1pPr marL="0" indent="0" algn="l">
              <a:buFont typeface="Arial" panose="020B0604020202020204" pitchFamily="34" charset="0"/>
              <a:buNone/>
              <a:defRPr sz="2400"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4pPr>
            <a:lvl5pPr marL="0" indent="0">
              <a:buNone/>
              <a:defRPr b="0" i="0">
                <a:solidFill>
                  <a:schemeClr val="bg1"/>
                </a:solidFill>
                <a:latin typeface="Calibri" panose="020F0502020204030204" pitchFamily="34" charset="0"/>
                <a:cs typeface="Calibri" panose="020F0502020204030204" pitchFamily="34" charset="0"/>
              </a:defRPr>
            </a:lvl5pPr>
          </a:lstStyle>
          <a:p>
            <a:pPr lvl="0"/>
            <a:r>
              <a:rPr lang="en-GB"/>
              <a:t>Subheading</a:t>
            </a:r>
            <a:endParaRPr lang="en-US"/>
          </a:p>
        </p:txBody>
      </p:sp>
      <p:sp>
        <p:nvSpPr>
          <p:cNvPr id="3" name="Text Placeholder 13">
            <a:extLst>
              <a:ext uri="{FF2B5EF4-FFF2-40B4-BE49-F238E27FC236}">
                <a16:creationId xmlns:a16="http://schemas.microsoft.com/office/drawing/2014/main" id="{3ED5907D-E92F-3A17-A80C-310C23C7B827}"/>
              </a:ext>
            </a:extLst>
          </p:cNvPr>
          <p:cNvSpPr>
            <a:spLocks noGrp="1"/>
          </p:cNvSpPr>
          <p:nvPr>
            <p:ph type="body" sz="quarter" idx="11" hasCustomPrompt="1"/>
          </p:nvPr>
        </p:nvSpPr>
        <p:spPr>
          <a:xfrm>
            <a:off x="658301" y="2357438"/>
            <a:ext cx="9517062" cy="889462"/>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grpSp>
        <p:nvGrpSpPr>
          <p:cNvPr id="4" name="Group 3">
            <a:extLst>
              <a:ext uri="{FF2B5EF4-FFF2-40B4-BE49-F238E27FC236}">
                <a16:creationId xmlns:a16="http://schemas.microsoft.com/office/drawing/2014/main" id="{1F6B7EFF-1734-ECCD-7756-30250D0E6000}"/>
              </a:ext>
            </a:extLst>
          </p:cNvPr>
          <p:cNvGrpSpPr>
            <a:grpSpLocks noChangeAspect="1"/>
          </p:cNvGrpSpPr>
          <p:nvPr userDrawn="1"/>
        </p:nvGrpSpPr>
        <p:grpSpPr>
          <a:xfrm>
            <a:off x="306039" y="5584478"/>
            <a:ext cx="2160000" cy="871152"/>
            <a:chOff x="8815691" y="5233857"/>
            <a:chExt cx="3292338" cy="1327837"/>
          </a:xfrm>
        </p:grpSpPr>
        <p:sp>
          <p:nvSpPr>
            <p:cNvPr id="6" name="Rectangle 5">
              <a:extLst>
                <a:ext uri="{FF2B5EF4-FFF2-40B4-BE49-F238E27FC236}">
                  <a16:creationId xmlns:a16="http://schemas.microsoft.com/office/drawing/2014/main" id="{CA37512F-32EB-EF57-9262-A94E707B2EF2}"/>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B135237B-33BC-0705-D7F3-81C8CE9D1B42}"/>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16037911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6">
          <p15:clr>
            <a:srgbClr val="FBAE40"/>
          </p15:clr>
        </p15:guide>
        <p15:guide id="2" pos="415">
          <p15:clr>
            <a:srgbClr val="FBAE40"/>
          </p15:clr>
        </p15:guide>
        <p15:guide id="3" orient="horz" pos="2160">
          <p15:clr>
            <a:srgbClr val="FBAE40"/>
          </p15:clr>
        </p15:guide>
        <p15:guide id="4" orient="horz" pos="2205">
          <p15:clr>
            <a:srgbClr val="FBAE40"/>
          </p15:clr>
        </p15:guide>
        <p15:guide id="5" orient="horz" pos="4020">
          <p15:clr>
            <a:srgbClr val="FBAE40"/>
          </p15:clr>
        </p15:guide>
        <p15:guide id="6" pos="3840">
          <p15:clr>
            <a:srgbClr val="FBAE40"/>
          </p15:clr>
        </p15:guide>
        <p15:guide id="7" pos="726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56B5-56C6-1CE7-C7A9-76E00DD7C09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1B06A2D-0B6B-5CD6-FBE4-D6C3CC4D11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3E2E04-B164-209B-3955-505C6B45A727}"/>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5" name="Footer Placeholder 4">
            <a:extLst>
              <a:ext uri="{FF2B5EF4-FFF2-40B4-BE49-F238E27FC236}">
                <a16:creationId xmlns:a16="http://schemas.microsoft.com/office/drawing/2014/main" id="{65DD121A-A101-1669-0122-1D6BABDEDA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9AF63F-56B3-3373-A18E-99AD20C8EF6B}"/>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602118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 background">
    <p:bg>
      <p:bgRef idx="1001">
        <a:schemeClr val="bg2"/>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2BA37C1-EC0A-E592-30E5-6830816CA708}"/>
              </a:ext>
            </a:extLst>
          </p:cNvPr>
          <p:cNvGrpSpPr/>
          <p:nvPr userDrawn="1"/>
        </p:nvGrpSpPr>
        <p:grpSpPr>
          <a:xfrm rot="10800000" flipV="1">
            <a:off x="8675916" y="2909"/>
            <a:ext cx="3516084" cy="1174004"/>
            <a:chOff x="2817084" y="1954161"/>
            <a:chExt cx="8834142" cy="2949679"/>
          </a:xfrm>
        </p:grpSpPr>
        <p:sp>
          <p:nvSpPr>
            <p:cNvPr id="12" name="Oval 11">
              <a:extLst>
                <a:ext uri="{FF2B5EF4-FFF2-40B4-BE49-F238E27FC236}">
                  <a16:creationId xmlns:a16="http://schemas.microsoft.com/office/drawing/2014/main" id="{4C7A4B83-7157-688B-F88E-420C882A7F6A}"/>
                </a:ext>
              </a:extLst>
            </p:cNvPr>
            <p:cNvSpPr/>
            <p:nvPr userDrawn="1"/>
          </p:nvSpPr>
          <p:spPr>
            <a:xfrm>
              <a:off x="8701547" y="1954161"/>
              <a:ext cx="2949679" cy="2949679"/>
            </a:xfrm>
            <a:prstGeom prst="ellipse">
              <a:avLst/>
            </a:prstGeom>
            <a:solidFill>
              <a:srgbClr val="8AC4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3C6EB2C-CBF9-D08A-7AC7-D109EA32D9DC}"/>
                </a:ext>
              </a:extLst>
            </p:cNvPr>
            <p:cNvSpPr/>
            <p:nvPr userDrawn="1"/>
          </p:nvSpPr>
          <p:spPr>
            <a:xfrm>
              <a:off x="2817084" y="1954161"/>
              <a:ext cx="7359302" cy="2949679"/>
            </a:xfrm>
            <a:prstGeom prst="rect">
              <a:avLst/>
            </a:prstGeom>
            <a:solidFill>
              <a:srgbClr val="8AC4E5"/>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B022E4A4-FE68-F3CF-CC1A-C3AD7B64D46A}"/>
              </a:ext>
            </a:extLst>
          </p:cNvPr>
          <p:cNvGrpSpPr/>
          <p:nvPr userDrawn="1"/>
        </p:nvGrpSpPr>
        <p:grpSpPr>
          <a:xfrm>
            <a:off x="10070612" y="839912"/>
            <a:ext cx="2121389" cy="1131194"/>
            <a:chOff x="6701263" y="287826"/>
            <a:chExt cx="2606855" cy="1390061"/>
          </a:xfrm>
        </p:grpSpPr>
        <p:sp>
          <p:nvSpPr>
            <p:cNvPr id="15" name="Oval 14">
              <a:extLst>
                <a:ext uri="{FF2B5EF4-FFF2-40B4-BE49-F238E27FC236}">
                  <a16:creationId xmlns:a16="http://schemas.microsoft.com/office/drawing/2014/main" id="{9E694982-0550-8A6F-7963-CF22F1A4C695}"/>
                </a:ext>
              </a:extLst>
            </p:cNvPr>
            <p:cNvSpPr/>
            <p:nvPr userDrawn="1"/>
          </p:nvSpPr>
          <p:spPr>
            <a:xfrm>
              <a:off x="6701263" y="287826"/>
              <a:ext cx="1390061" cy="1390061"/>
            </a:xfrm>
            <a:prstGeom prst="ellipse">
              <a:avLst/>
            </a:prstGeom>
            <a:solidFill>
              <a:srgbClr val="929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F3EA30B-1AD1-DC27-B7DF-DE7A93875E9E}"/>
                </a:ext>
              </a:extLst>
            </p:cNvPr>
            <p:cNvSpPr/>
            <p:nvPr userDrawn="1"/>
          </p:nvSpPr>
          <p:spPr>
            <a:xfrm>
              <a:off x="7396296" y="287827"/>
              <a:ext cx="1911822" cy="1390060"/>
            </a:xfrm>
            <a:prstGeom prst="rect">
              <a:avLst/>
            </a:prstGeom>
            <a:solidFill>
              <a:srgbClr val="92929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 Placeholder 21">
            <a:extLst>
              <a:ext uri="{FF2B5EF4-FFF2-40B4-BE49-F238E27FC236}">
                <a16:creationId xmlns:a16="http://schemas.microsoft.com/office/drawing/2014/main" id="{1C276026-7E4E-4266-930B-4BF39C37E766}"/>
              </a:ext>
            </a:extLst>
          </p:cNvPr>
          <p:cNvSpPr>
            <a:spLocks noGrp="1"/>
          </p:cNvSpPr>
          <p:nvPr>
            <p:ph type="body" sz="quarter" idx="13" hasCustomPrompt="1"/>
          </p:nvPr>
        </p:nvSpPr>
        <p:spPr>
          <a:xfrm>
            <a:off x="442913" y="1412875"/>
            <a:ext cx="9090831" cy="4977038"/>
          </a:xfrm>
        </p:spPr>
        <p:txBody>
          <a:bodyPr/>
          <a:lstStyle>
            <a:lvl1pPr marL="0" indent="0">
              <a:lnSpc>
                <a:spcPct val="100000"/>
              </a:lnSpc>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4pPr>
            <a:lvl5pPr marL="0" indent="0">
              <a:buNone/>
              <a:defRPr b="0" i="0">
                <a:solidFill>
                  <a:schemeClr val="accent1"/>
                </a:solidFill>
                <a:latin typeface="Calibri" panose="020F0502020204030204" pitchFamily="34" charset="0"/>
                <a:cs typeface="Calibri" panose="020F0502020204030204" pitchFamily="34" charset="0"/>
              </a:defRPr>
            </a:lvl5pPr>
          </a:lstStyle>
          <a:p>
            <a:pPr lvl="0"/>
            <a:r>
              <a:rPr lang="en-GB"/>
              <a:t>Text box</a:t>
            </a:r>
            <a:endParaRPr lang="en-US"/>
          </a:p>
        </p:txBody>
      </p:sp>
      <p:sp>
        <p:nvSpPr>
          <p:cNvPr id="23" name="Text Placeholder 13">
            <a:extLst>
              <a:ext uri="{FF2B5EF4-FFF2-40B4-BE49-F238E27FC236}">
                <a16:creationId xmlns:a16="http://schemas.microsoft.com/office/drawing/2014/main" id="{7321A3D8-9007-3D4E-CA34-7132C91D63EC}"/>
              </a:ext>
            </a:extLst>
          </p:cNvPr>
          <p:cNvSpPr>
            <a:spLocks noGrp="1"/>
          </p:cNvSpPr>
          <p:nvPr>
            <p:ph type="body" sz="quarter" idx="11" hasCustomPrompt="1"/>
          </p:nvPr>
        </p:nvSpPr>
        <p:spPr>
          <a:xfrm>
            <a:off x="442913" y="404813"/>
            <a:ext cx="7829811"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pic>
        <p:nvPicPr>
          <p:cNvPr id="2" name="Picture 1" descr="A picture containing font, screenshot, graphics, text&#10;&#10;Description automatically generated">
            <a:extLst>
              <a:ext uri="{FF2B5EF4-FFF2-40B4-BE49-F238E27FC236}">
                <a16:creationId xmlns:a16="http://schemas.microsoft.com/office/drawing/2014/main" id="{85F20418-E109-65DF-0486-2D951D3A5860}"/>
              </a:ext>
            </a:extLst>
          </p:cNvPr>
          <p:cNvPicPr>
            <a:picLocks noChangeAspect="1"/>
          </p:cNvPicPr>
          <p:nvPr userDrawn="1"/>
        </p:nvPicPr>
        <p:blipFill rotWithShape="1">
          <a:blip r:embed="rId2"/>
          <a:srcRect r="1813" b="2072"/>
          <a:stretch/>
        </p:blipFill>
        <p:spPr>
          <a:xfrm>
            <a:off x="9586344" y="4879998"/>
            <a:ext cx="2605656" cy="1975094"/>
          </a:xfrm>
          <a:prstGeom prst="rect">
            <a:avLst/>
          </a:prstGeom>
        </p:spPr>
      </p:pic>
    </p:spTree>
    <p:extLst>
      <p:ext uri="{BB962C8B-B14F-4D97-AF65-F5344CB8AC3E}">
        <p14:creationId xmlns:p14="http://schemas.microsoft.com/office/powerpoint/2010/main" val="54479648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White background">
    <p:bg>
      <p:bgRef idx="1001">
        <a:schemeClr val="bg2"/>
      </p:bgRef>
    </p:bg>
    <p:spTree>
      <p:nvGrpSpPr>
        <p:cNvPr id="1" name=""/>
        <p:cNvGrpSpPr/>
        <p:nvPr/>
      </p:nvGrpSpPr>
      <p:grpSpPr>
        <a:xfrm>
          <a:off x="0" y="0"/>
          <a:ext cx="0" cy="0"/>
          <a:chOff x="0" y="0"/>
          <a:chExt cx="0" cy="0"/>
        </a:xfrm>
      </p:grpSpPr>
      <p:pic>
        <p:nvPicPr>
          <p:cNvPr id="2" name="Picture 1" descr="A picture containing font, screenshot, graphics, text&#10;&#10;Description automatically generated">
            <a:extLst>
              <a:ext uri="{FF2B5EF4-FFF2-40B4-BE49-F238E27FC236}">
                <a16:creationId xmlns:a16="http://schemas.microsoft.com/office/drawing/2014/main" id="{F99DA7B2-4E4D-40C8-7E02-AA7B77F97BFA}"/>
              </a:ext>
            </a:extLst>
          </p:cNvPr>
          <p:cNvPicPr>
            <a:picLocks noChangeAspect="1"/>
          </p:cNvPicPr>
          <p:nvPr userDrawn="1"/>
        </p:nvPicPr>
        <p:blipFill rotWithShape="1">
          <a:blip r:embed="rId2"/>
          <a:srcRect r="1813" b="1928"/>
          <a:stretch/>
        </p:blipFill>
        <p:spPr>
          <a:xfrm>
            <a:off x="9586344" y="-260339"/>
            <a:ext cx="2605656" cy="1978003"/>
          </a:xfrm>
          <a:prstGeom prst="rect">
            <a:avLst/>
          </a:prstGeom>
        </p:spPr>
      </p:pic>
      <p:sp>
        <p:nvSpPr>
          <p:cNvPr id="8" name="Text Placeholder 21">
            <a:extLst>
              <a:ext uri="{FF2B5EF4-FFF2-40B4-BE49-F238E27FC236}">
                <a16:creationId xmlns:a16="http://schemas.microsoft.com/office/drawing/2014/main" id="{27D7B364-E121-A339-47F7-B328FE31777B}"/>
              </a:ext>
            </a:extLst>
          </p:cNvPr>
          <p:cNvSpPr>
            <a:spLocks noGrp="1"/>
          </p:cNvSpPr>
          <p:nvPr>
            <p:ph type="body" sz="quarter" idx="13" hasCustomPrompt="1"/>
          </p:nvPr>
        </p:nvSpPr>
        <p:spPr>
          <a:xfrm>
            <a:off x="442912" y="1412874"/>
            <a:ext cx="11306175" cy="3707765"/>
          </a:xfrm>
        </p:spPr>
        <p:txBody>
          <a:bodyPr/>
          <a:lstStyle>
            <a:lvl1pPr marL="0" indent="0">
              <a:lnSpc>
                <a:spcPct val="100000"/>
              </a:lnSpc>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4pPr>
            <a:lvl5pPr marL="0" indent="0">
              <a:buNone/>
              <a:defRPr b="0" i="0">
                <a:solidFill>
                  <a:schemeClr val="accent1"/>
                </a:solidFill>
                <a:latin typeface="Calibri" panose="020F0502020204030204" pitchFamily="34" charset="0"/>
                <a:cs typeface="Calibri" panose="020F0502020204030204" pitchFamily="34" charset="0"/>
              </a:defRPr>
            </a:lvl5pPr>
          </a:lstStyle>
          <a:p>
            <a:pPr lvl="0"/>
            <a:r>
              <a:rPr lang="en-GB"/>
              <a:t>Text box</a:t>
            </a:r>
            <a:endParaRPr lang="en-US"/>
          </a:p>
        </p:txBody>
      </p:sp>
      <p:sp>
        <p:nvSpPr>
          <p:cNvPr id="9" name="Text Placeholder 13">
            <a:extLst>
              <a:ext uri="{FF2B5EF4-FFF2-40B4-BE49-F238E27FC236}">
                <a16:creationId xmlns:a16="http://schemas.microsoft.com/office/drawing/2014/main" id="{62FBF16B-2A77-8689-D9E9-0FDFF5E81356}"/>
              </a:ext>
            </a:extLst>
          </p:cNvPr>
          <p:cNvSpPr>
            <a:spLocks noGrp="1"/>
          </p:cNvSpPr>
          <p:nvPr>
            <p:ph type="body" sz="quarter" idx="11" hasCustomPrompt="1"/>
          </p:nvPr>
        </p:nvSpPr>
        <p:spPr>
          <a:xfrm>
            <a:off x="442912" y="404813"/>
            <a:ext cx="11306175"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grpSp>
        <p:nvGrpSpPr>
          <p:cNvPr id="3" name="Group 2">
            <a:extLst>
              <a:ext uri="{FF2B5EF4-FFF2-40B4-BE49-F238E27FC236}">
                <a16:creationId xmlns:a16="http://schemas.microsoft.com/office/drawing/2014/main" id="{A888D534-E40D-D722-8307-1B6E27856502}"/>
              </a:ext>
            </a:extLst>
          </p:cNvPr>
          <p:cNvGrpSpPr>
            <a:grpSpLocks noChangeAspect="1"/>
          </p:cNvGrpSpPr>
          <p:nvPr userDrawn="1"/>
        </p:nvGrpSpPr>
        <p:grpSpPr>
          <a:xfrm>
            <a:off x="9809172" y="5582035"/>
            <a:ext cx="2160000" cy="871152"/>
            <a:chOff x="8815691" y="5233857"/>
            <a:chExt cx="3292338" cy="1327837"/>
          </a:xfrm>
        </p:grpSpPr>
        <p:sp>
          <p:nvSpPr>
            <p:cNvPr id="4" name="Rectangle 3">
              <a:extLst>
                <a:ext uri="{FF2B5EF4-FFF2-40B4-BE49-F238E27FC236}">
                  <a16:creationId xmlns:a16="http://schemas.microsoft.com/office/drawing/2014/main" id="{7521150C-43BA-C4EA-6A79-C7AA3CD3F8DA}"/>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4FDD453-1F88-815E-286A-F16AE77FF91E}"/>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377070970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background">
    <p:bg>
      <p:bgPr>
        <a:solidFill>
          <a:srgbClr val="8AC4E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C068FC-60B6-5561-D590-AEF55A51ADC5}"/>
              </a:ext>
            </a:extLst>
          </p:cNvPr>
          <p:cNvPicPr>
            <a:picLocks noChangeAspect="1"/>
          </p:cNvPicPr>
          <p:nvPr userDrawn="1"/>
        </p:nvPicPr>
        <p:blipFill rotWithShape="1">
          <a:blip r:embed="rId2">
            <a:lum bright="100000"/>
          </a:blip>
          <a:srcRect l="17497" t="24985" r="18728" b="23884"/>
          <a:stretch/>
        </p:blipFill>
        <p:spPr>
          <a:xfrm>
            <a:off x="10046838" y="5379446"/>
            <a:ext cx="1702250" cy="1037229"/>
          </a:xfrm>
          <a:prstGeom prst="rect">
            <a:avLst/>
          </a:prstGeom>
          <a:ln>
            <a:noFill/>
          </a:ln>
        </p:spPr>
      </p:pic>
      <p:grpSp>
        <p:nvGrpSpPr>
          <p:cNvPr id="3" name="Group 2">
            <a:extLst>
              <a:ext uri="{FF2B5EF4-FFF2-40B4-BE49-F238E27FC236}">
                <a16:creationId xmlns:a16="http://schemas.microsoft.com/office/drawing/2014/main" id="{6A77B20E-A6D6-DBAC-EBD3-88729E2419B5}"/>
              </a:ext>
            </a:extLst>
          </p:cNvPr>
          <p:cNvGrpSpPr/>
          <p:nvPr userDrawn="1"/>
        </p:nvGrpSpPr>
        <p:grpSpPr>
          <a:xfrm>
            <a:off x="8675916" y="-7030"/>
            <a:ext cx="3516085" cy="1968197"/>
            <a:chOff x="8675916" y="2909"/>
            <a:chExt cx="3516085" cy="1968197"/>
          </a:xfrm>
        </p:grpSpPr>
        <p:grpSp>
          <p:nvGrpSpPr>
            <p:cNvPr id="5" name="Group 4">
              <a:extLst>
                <a:ext uri="{FF2B5EF4-FFF2-40B4-BE49-F238E27FC236}">
                  <a16:creationId xmlns:a16="http://schemas.microsoft.com/office/drawing/2014/main" id="{5F0980E5-0090-48C0-37EE-B572A30EBD14}"/>
                </a:ext>
              </a:extLst>
            </p:cNvPr>
            <p:cNvGrpSpPr/>
            <p:nvPr userDrawn="1"/>
          </p:nvGrpSpPr>
          <p:grpSpPr>
            <a:xfrm rot="10800000" flipV="1">
              <a:off x="8675916" y="2909"/>
              <a:ext cx="3516084" cy="1174004"/>
              <a:chOff x="2817084" y="1954161"/>
              <a:chExt cx="8834142" cy="2949679"/>
            </a:xfrm>
          </p:grpSpPr>
          <p:sp>
            <p:nvSpPr>
              <p:cNvPr id="6" name="Oval 5">
                <a:extLst>
                  <a:ext uri="{FF2B5EF4-FFF2-40B4-BE49-F238E27FC236}">
                    <a16:creationId xmlns:a16="http://schemas.microsoft.com/office/drawing/2014/main" id="{42CE7D5F-79DA-7AB1-5715-8A7B4C61AD0F}"/>
                  </a:ext>
                </a:extLst>
              </p:cNvPr>
              <p:cNvSpPr/>
              <p:nvPr userDrawn="1"/>
            </p:nvSpPr>
            <p:spPr>
              <a:xfrm>
                <a:off x="8701547" y="1954161"/>
                <a:ext cx="2949679" cy="294967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D078AD4-DB39-B503-ECFE-4478E11EB2CD}"/>
                  </a:ext>
                </a:extLst>
              </p:cNvPr>
              <p:cNvSpPr/>
              <p:nvPr userDrawn="1"/>
            </p:nvSpPr>
            <p:spPr>
              <a:xfrm>
                <a:off x="2817084" y="1954161"/>
                <a:ext cx="7359302" cy="2949679"/>
              </a:xfrm>
              <a:prstGeom prst="rect">
                <a:avLst/>
              </a:prstGeom>
              <a:solidFill>
                <a:schemeClr val="bg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EC09CCB0-B0BF-1C24-0B89-4EEB2FBD36B5}"/>
                </a:ext>
              </a:extLst>
            </p:cNvPr>
            <p:cNvGrpSpPr/>
            <p:nvPr userDrawn="1"/>
          </p:nvGrpSpPr>
          <p:grpSpPr>
            <a:xfrm>
              <a:off x="10070612" y="839912"/>
              <a:ext cx="2121389" cy="1131194"/>
              <a:chOff x="6701263" y="287826"/>
              <a:chExt cx="2606855" cy="1390061"/>
            </a:xfrm>
          </p:grpSpPr>
          <p:sp>
            <p:nvSpPr>
              <p:cNvPr id="9" name="Oval 8">
                <a:extLst>
                  <a:ext uri="{FF2B5EF4-FFF2-40B4-BE49-F238E27FC236}">
                    <a16:creationId xmlns:a16="http://schemas.microsoft.com/office/drawing/2014/main" id="{478DA4B1-B799-A53D-AB9B-ACEC7B9D2A88}"/>
                  </a:ext>
                </a:extLst>
              </p:cNvPr>
              <p:cNvSpPr/>
              <p:nvPr userDrawn="1"/>
            </p:nvSpPr>
            <p:spPr>
              <a:xfrm>
                <a:off x="6701263" y="287826"/>
                <a:ext cx="1390061" cy="1390061"/>
              </a:xfrm>
              <a:prstGeom prst="ellipse">
                <a:avLst/>
              </a:prstGeom>
              <a:solidFill>
                <a:srgbClr val="9292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1C88AC-8B05-234A-559A-E93B077A40D2}"/>
                  </a:ext>
                </a:extLst>
              </p:cNvPr>
              <p:cNvSpPr/>
              <p:nvPr userDrawn="1"/>
            </p:nvSpPr>
            <p:spPr>
              <a:xfrm>
                <a:off x="7396296" y="287827"/>
                <a:ext cx="1911822" cy="1390060"/>
              </a:xfrm>
              <a:prstGeom prst="rect">
                <a:avLst/>
              </a:prstGeom>
              <a:solidFill>
                <a:srgbClr val="929292"/>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Text Placeholder 21">
            <a:extLst>
              <a:ext uri="{FF2B5EF4-FFF2-40B4-BE49-F238E27FC236}">
                <a16:creationId xmlns:a16="http://schemas.microsoft.com/office/drawing/2014/main" id="{B02B9508-4E82-FE62-94B5-FF80CD64CA0C}"/>
              </a:ext>
            </a:extLst>
          </p:cNvPr>
          <p:cNvSpPr>
            <a:spLocks noGrp="1"/>
          </p:cNvSpPr>
          <p:nvPr>
            <p:ph type="body" sz="quarter" idx="13" hasCustomPrompt="1"/>
          </p:nvPr>
        </p:nvSpPr>
        <p:spPr>
          <a:xfrm>
            <a:off x="442913" y="1412875"/>
            <a:ext cx="9407007" cy="5003800"/>
          </a:xfrm>
        </p:spPr>
        <p:txBody>
          <a:bodyPr/>
          <a:lstStyle>
            <a:lvl1pPr marL="0" indent="0">
              <a:lnSpc>
                <a:spcPct val="100000"/>
              </a:lnSpc>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4pPr>
            <a:lvl5pPr marL="0" indent="0">
              <a:buNone/>
              <a:defRPr b="0" i="0">
                <a:solidFill>
                  <a:schemeClr val="accent1"/>
                </a:solidFill>
                <a:latin typeface="Calibri" panose="020F0502020204030204" pitchFamily="34" charset="0"/>
                <a:cs typeface="Calibri" panose="020F0502020204030204" pitchFamily="34" charset="0"/>
              </a:defRPr>
            </a:lvl5pPr>
          </a:lstStyle>
          <a:p>
            <a:pPr lvl="0"/>
            <a:r>
              <a:rPr lang="en-GB"/>
              <a:t>Text box</a:t>
            </a:r>
            <a:endParaRPr lang="en-US"/>
          </a:p>
        </p:txBody>
      </p:sp>
      <p:sp>
        <p:nvSpPr>
          <p:cNvPr id="15" name="Text Placeholder 13">
            <a:extLst>
              <a:ext uri="{FF2B5EF4-FFF2-40B4-BE49-F238E27FC236}">
                <a16:creationId xmlns:a16="http://schemas.microsoft.com/office/drawing/2014/main" id="{4D2B1C31-9335-11FF-D86B-465D0B7C142A}"/>
              </a:ext>
            </a:extLst>
          </p:cNvPr>
          <p:cNvSpPr>
            <a:spLocks noGrp="1"/>
          </p:cNvSpPr>
          <p:nvPr>
            <p:ph type="body" sz="quarter" idx="11" hasCustomPrompt="1"/>
          </p:nvPr>
        </p:nvSpPr>
        <p:spPr>
          <a:xfrm>
            <a:off x="442913" y="404813"/>
            <a:ext cx="7829811"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spTree>
    <p:extLst>
      <p:ext uri="{BB962C8B-B14F-4D97-AF65-F5344CB8AC3E}">
        <p14:creationId xmlns:p14="http://schemas.microsoft.com/office/powerpoint/2010/main" val="3603348389"/>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Header and text box">
    <p:bg>
      <p:bgPr>
        <a:solidFill>
          <a:srgbClr val="89C5E4"/>
        </a:solidFill>
        <a:effectLst/>
      </p:bgPr>
    </p:bg>
    <p:spTree>
      <p:nvGrpSpPr>
        <p:cNvPr id="1" name=""/>
        <p:cNvGrpSpPr/>
        <p:nvPr/>
      </p:nvGrpSpPr>
      <p:grpSpPr>
        <a:xfrm>
          <a:off x="0" y="0"/>
          <a:ext cx="0" cy="0"/>
          <a:chOff x="0" y="0"/>
          <a:chExt cx="0" cy="0"/>
        </a:xfrm>
      </p:grpSpPr>
      <p:sp>
        <p:nvSpPr>
          <p:cNvPr id="2" name="Text Placeholder 21">
            <a:extLst>
              <a:ext uri="{FF2B5EF4-FFF2-40B4-BE49-F238E27FC236}">
                <a16:creationId xmlns:a16="http://schemas.microsoft.com/office/drawing/2014/main" id="{E5064C1B-4D5F-DAA4-DC64-505FF80B011E}"/>
              </a:ext>
            </a:extLst>
          </p:cNvPr>
          <p:cNvSpPr>
            <a:spLocks noGrp="1"/>
          </p:cNvSpPr>
          <p:nvPr>
            <p:ph type="body" sz="quarter" idx="13" hasCustomPrompt="1"/>
          </p:nvPr>
        </p:nvSpPr>
        <p:spPr>
          <a:xfrm>
            <a:off x="442912" y="1412874"/>
            <a:ext cx="11306175" cy="3966571"/>
          </a:xfrm>
        </p:spPr>
        <p:txBody>
          <a:bodyPr/>
          <a:lstStyle>
            <a:lvl1pPr marL="0" indent="0">
              <a:lnSpc>
                <a:spcPct val="100000"/>
              </a:lnSpc>
              <a:buFont typeface="Arial" panose="020B0604020202020204" pitchFamily="34" charset="0"/>
              <a:buNone/>
              <a:defRPr b="0"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3pPr>
            <a:lvl4pPr marL="0" indent="0">
              <a:buFont typeface="Arial" panose="020B0604020202020204" pitchFamily="34" charset="0"/>
              <a:buNone/>
              <a:defRPr b="0" i="0">
                <a:solidFill>
                  <a:schemeClr val="accent1"/>
                </a:solidFill>
                <a:latin typeface="Calibri" panose="020F0502020204030204" pitchFamily="34" charset="0"/>
                <a:cs typeface="Calibri" panose="020F0502020204030204" pitchFamily="34" charset="0"/>
              </a:defRPr>
            </a:lvl4pPr>
            <a:lvl5pPr marL="0" indent="0">
              <a:buNone/>
              <a:defRPr b="0" i="0">
                <a:solidFill>
                  <a:schemeClr val="accent1"/>
                </a:solidFill>
                <a:latin typeface="Calibri" panose="020F0502020204030204" pitchFamily="34" charset="0"/>
                <a:cs typeface="Calibri" panose="020F0502020204030204" pitchFamily="34" charset="0"/>
              </a:defRPr>
            </a:lvl5pPr>
          </a:lstStyle>
          <a:p>
            <a:pPr lvl="0"/>
            <a:r>
              <a:rPr lang="en-GB"/>
              <a:t>Text box</a:t>
            </a:r>
            <a:endParaRPr lang="en-US"/>
          </a:p>
        </p:txBody>
      </p:sp>
      <p:sp>
        <p:nvSpPr>
          <p:cNvPr id="3" name="Text Placeholder 13">
            <a:extLst>
              <a:ext uri="{FF2B5EF4-FFF2-40B4-BE49-F238E27FC236}">
                <a16:creationId xmlns:a16="http://schemas.microsoft.com/office/drawing/2014/main" id="{07CEB95E-F009-669D-538F-26A3B0CF9E7D}"/>
              </a:ext>
            </a:extLst>
          </p:cNvPr>
          <p:cNvSpPr>
            <a:spLocks noGrp="1"/>
          </p:cNvSpPr>
          <p:nvPr>
            <p:ph type="body" sz="quarter" idx="11" hasCustomPrompt="1"/>
          </p:nvPr>
        </p:nvSpPr>
        <p:spPr>
          <a:xfrm>
            <a:off x="442912" y="404813"/>
            <a:ext cx="11306176"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pic>
        <p:nvPicPr>
          <p:cNvPr id="4" name="Picture 3">
            <a:extLst>
              <a:ext uri="{FF2B5EF4-FFF2-40B4-BE49-F238E27FC236}">
                <a16:creationId xmlns:a16="http://schemas.microsoft.com/office/drawing/2014/main" id="{369B9E83-C001-BD3A-68AC-5288C317AC84}"/>
              </a:ext>
            </a:extLst>
          </p:cNvPr>
          <p:cNvPicPr>
            <a:picLocks noChangeAspect="1"/>
          </p:cNvPicPr>
          <p:nvPr userDrawn="1"/>
        </p:nvPicPr>
        <p:blipFill rotWithShape="1">
          <a:blip r:embed="rId2">
            <a:lum bright="100000"/>
          </a:blip>
          <a:srcRect l="17497" t="24985" r="18728" b="23884"/>
          <a:stretch/>
        </p:blipFill>
        <p:spPr>
          <a:xfrm>
            <a:off x="10046837" y="210048"/>
            <a:ext cx="1702250" cy="1037229"/>
          </a:xfrm>
          <a:prstGeom prst="rect">
            <a:avLst/>
          </a:prstGeom>
          <a:ln>
            <a:noFill/>
          </a:ln>
        </p:spPr>
      </p:pic>
      <p:grpSp>
        <p:nvGrpSpPr>
          <p:cNvPr id="5" name="Group 4">
            <a:extLst>
              <a:ext uri="{FF2B5EF4-FFF2-40B4-BE49-F238E27FC236}">
                <a16:creationId xmlns:a16="http://schemas.microsoft.com/office/drawing/2014/main" id="{67F02D94-D40C-99B4-2884-1589E43DB948}"/>
              </a:ext>
            </a:extLst>
          </p:cNvPr>
          <p:cNvGrpSpPr>
            <a:grpSpLocks noChangeAspect="1"/>
          </p:cNvGrpSpPr>
          <p:nvPr userDrawn="1"/>
        </p:nvGrpSpPr>
        <p:grpSpPr>
          <a:xfrm>
            <a:off x="9817962" y="5582035"/>
            <a:ext cx="2160000" cy="871152"/>
            <a:chOff x="8815691" y="5233857"/>
            <a:chExt cx="3292338" cy="1327837"/>
          </a:xfrm>
        </p:grpSpPr>
        <p:sp>
          <p:nvSpPr>
            <p:cNvPr id="6" name="Rectangle 5">
              <a:extLst>
                <a:ext uri="{FF2B5EF4-FFF2-40B4-BE49-F238E27FC236}">
                  <a16:creationId xmlns:a16="http://schemas.microsoft.com/office/drawing/2014/main" id="{49A84FFF-8132-73AB-8D8F-B221476FD5D3}"/>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F9EB75FE-F176-3ABD-03B3-2B83CF84575A}"/>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208287961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er_Image_Text">
    <p:bg>
      <p:bgRef idx="1001">
        <a:schemeClr val="bg2"/>
      </p:bgRef>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89D51EB-3D6C-354D-F130-78B8F11AB1DB}"/>
              </a:ext>
            </a:extLst>
          </p:cNvPr>
          <p:cNvSpPr>
            <a:spLocks noGrp="1"/>
          </p:cNvSpPr>
          <p:nvPr>
            <p:ph type="body" sz="quarter" idx="11" hasCustomPrompt="1"/>
          </p:nvPr>
        </p:nvSpPr>
        <p:spPr>
          <a:xfrm>
            <a:off x="6700838" y="1412875"/>
            <a:ext cx="2922587" cy="4775200"/>
          </a:xfrm>
        </p:spPr>
        <p:txBody>
          <a:bodyPr/>
          <a:lstStyle>
            <a:lvl1pPr>
              <a:lnSpc>
                <a:spcPct val="100000"/>
              </a:lnSpc>
              <a:defRPr b="0"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mn-lt"/>
              </a:defRPr>
            </a:lvl2pPr>
            <a:lvl3pPr marL="0" indent="0">
              <a:buFont typeface="Arial" panose="020B0604020202020204" pitchFamily="34" charset="0"/>
              <a:buNone/>
              <a:defRPr b="0" i="0">
                <a:latin typeface="+mn-lt"/>
              </a:defRPr>
            </a:lvl3pPr>
            <a:lvl4pPr marL="0" indent="0">
              <a:buFont typeface="Arial" panose="020B0604020202020204" pitchFamily="34" charset="0"/>
              <a:buNone/>
              <a:defRPr b="0" i="0">
                <a:latin typeface="+mn-lt"/>
              </a:defRPr>
            </a:lvl4pPr>
            <a:lvl5pPr marL="0" indent="0">
              <a:buNone/>
              <a:defRPr b="0" i="0">
                <a:latin typeface="+mn-lt"/>
              </a:defRPr>
            </a:lvl5pPr>
          </a:lstStyle>
          <a:p>
            <a:pPr lvl="0"/>
            <a:r>
              <a:rPr lang="en-GB"/>
              <a:t>Optional text box</a:t>
            </a:r>
            <a:endParaRPr lang="en-US"/>
          </a:p>
        </p:txBody>
      </p:sp>
      <p:sp>
        <p:nvSpPr>
          <p:cNvPr id="14" name="Picture Placeholder 13">
            <a:extLst>
              <a:ext uri="{FF2B5EF4-FFF2-40B4-BE49-F238E27FC236}">
                <a16:creationId xmlns:a16="http://schemas.microsoft.com/office/drawing/2014/main" id="{4C2809B6-6685-1DA7-9BC9-FF6261DD4921}"/>
              </a:ext>
            </a:extLst>
          </p:cNvPr>
          <p:cNvSpPr>
            <a:spLocks noGrp="1"/>
          </p:cNvSpPr>
          <p:nvPr>
            <p:ph type="pic" sz="quarter" idx="12"/>
          </p:nvPr>
        </p:nvSpPr>
        <p:spPr>
          <a:xfrm>
            <a:off x="442913" y="1412875"/>
            <a:ext cx="6092825" cy="4775200"/>
          </a:xfrm>
        </p:spPr>
        <p:txBody>
          <a:bodyPr/>
          <a:lstStyle>
            <a:lvl1pPr>
              <a:lnSpc>
                <a:spcPct val="100000"/>
              </a:lnSpc>
              <a:defRPr b="0" i="0">
                <a:solidFill>
                  <a:schemeClr val="accent1"/>
                </a:solidFill>
                <a:latin typeface="Calibri" panose="020F0502020204030204" pitchFamily="34" charset="0"/>
                <a:cs typeface="Calibri" panose="020F0502020204030204" pitchFamily="34" charset="0"/>
              </a:defRPr>
            </a:lvl1pPr>
          </a:lstStyle>
          <a:p>
            <a:r>
              <a:rPr lang="en-US"/>
              <a:t>Click icon to add picture</a:t>
            </a:r>
          </a:p>
        </p:txBody>
      </p:sp>
      <p:sp>
        <p:nvSpPr>
          <p:cNvPr id="15" name="Text Placeholder 13">
            <a:extLst>
              <a:ext uri="{FF2B5EF4-FFF2-40B4-BE49-F238E27FC236}">
                <a16:creationId xmlns:a16="http://schemas.microsoft.com/office/drawing/2014/main" id="{17C5ADB7-85AF-7126-63D1-ABC894ECF74B}"/>
              </a:ext>
            </a:extLst>
          </p:cNvPr>
          <p:cNvSpPr>
            <a:spLocks noGrp="1"/>
          </p:cNvSpPr>
          <p:nvPr>
            <p:ph type="body" sz="quarter" idx="13" hasCustomPrompt="1"/>
          </p:nvPr>
        </p:nvSpPr>
        <p:spPr>
          <a:xfrm>
            <a:off x="442912" y="404813"/>
            <a:ext cx="11306175"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pic>
        <p:nvPicPr>
          <p:cNvPr id="2" name="Picture 1" descr="A picture containing font, screenshot, graphics, text&#10;&#10;Description automatically generated">
            <a:extLst>
              <a:ext uri="{FF2B5EF4-FFF2-40B4-BE49-F238E27FC236}">
                <a16:creationId xmlns:a16="http://schemas.microsoft.com/office/drawing/2014/main" id="{7A89680D-C13E-7EB3-3039-93630F4EC0EE}"/>
              </a:ext>
            </a:extLst>
          </p:cNvPr>
          <p:cNvPicPr>
            <a:picLocks noChangeAspect="1"/>
          </p:cNvPicPr>
          <p:nvPr userDrawn="1"/>
        </p:nvPicPr>
        <p:blipFill rotWithShape="1">
          <a:blip r:embed="rId2"/>
          <a:srcRect r="1813" b="1928"/>
          <a:stretch/>
        </p:blipFill>
        <p:spPr>
          <a:xfrm>
            <a:off x="9586344" y="-319077"/>
            <a:ext cx="2605656" cy="1978003"/>
          </a:xfrm>
          <a:prstGeom prst="rect">
            <a:avLst/>
          </a:prstGeom>
        </p:spPr>
      </p:pic>
      <p:grpSp>
        <p:nvGrpSpPr>
          <p:cNvPr id="3" name="Group 2">
            <a:extLst>
              <a:ext uri="{FF2B5EF4-FFF2-40B4-BE49-F238E27FC236}">
                <a16:creationId xmlns:a16="http://schemas.microsoft.com/office/drawing/2014/main" id="{86095544-BD50-6AB5-B63B-8A70767938D8}"/>
              </a:ext>
            </a:extLst>
          </p:cNvPr>
          <p:cNvGrpSpPr>
            <a:grpSpLocks noChangeAspect="1"/>
          </p:cNvGrpSpPr>
          <p:nvPr userDrawn="1"/>
        </p:nvGrpSpPr>
        <p:grpSpPr>
          <a:xfrm>
            <a:off x="9817962" y="5582035"/>
            <a:ext cx="2160000" cy="871152"/>
            <a:chOff x="8815691" y="5233857"/>
            <a:chExt cx="3292338" cy="1327837"/>
          </a:xfrm>
        </p:grpSpPr>
        <p:sp>
          <p:nvSpPr>
            <p:cNvPr id="4" name="Rectangle 3">
              <a:extLst>
                <a:ext uri="{FF2B5EF4-FFF2-40B4-BE49-F238E27FC236}">
                  <a16:creationId xmlns:a16="http://schemas.microsoft.com/office/drawing/2014/main" id="{2AB61F1C-FE96-683E-BB2F-A201E8129E1D}"/>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0FACE20E-F3AA-A260-7191-48B2B5EE5854}"/>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243110950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ue Table">
    <p:bg>
      <p:bgPr>
        <a:solidFill>
          <a:srgbClr val="89C5E4"/>
        </a:solidFill>
        <a:effectLst/>
      </p:bgPr>
    </p:bg>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2C649D70-F2D5-B47C-64D1-B405064001D9}"/>
              </a:ext>
            </a:extLst>
          </p:cNvPr>
          <p:cNvSpPr>
            <a:spLocks noGrp="1"/>
          </p:cNvSpPr>
          <p:nvPr>
            <p:ph type="tbl" sz="quarter" idx="10"/>
          </p:nvPr>
        </p:nvSpPr>
        <p:spPr>
          <a:xfrm>
            <a:off x="2819399" y="1412875"/>
            <a:ext cx="6300789" cy="5003800"/>
          </a:xfrm>
        </p:spPr>
        <p:txBody>
          <a:bodyPr/>
          <a:lstStyle>
            <a:lvl1pPr>
              <a:defRPr b="0" i="0">
                <a:solidFill>
                  <a:schemeClr val="bg1"/>
                </a:solidFill>
                <a:latin typeface="Calibri" panose="020F0502020204030204" pitchFamily="34" charset="0"/>
                <a:cs typeface="Calibri" panose="020F0502020204030204" pitchFamily="34" charset="0"/>
              </a:defRPr>
            </a:lvl1pPr>
          </a:lstStyle>
          <a:p>
            <a:r>
              <a:rPr lang="en-US"/>
              <a:t>Click icon to add table</a:t>
            </a:r>
          </a:p>
        </p:txBody>
      </p:sp>
      <p:pic>
        <p:nvPicPr>
          <p:cNvPr id="3" name="Picture 2">
            <a:extLst>
              <a:ext uri="{FF2B5EF4-FFF2-40B4-BE49-F238E27FC236}">
                <a16:creationId xmlns:a16="http://schemas.microsoft.com/office/drawing/2014/main" id="{5F90C56B-40DE-FD46-6ECD-682B0F30C797}"/>
              </a:ext>
            </a:extLst>
          </p:cNvPr>
          <p:cNvPicPr>
            <a:picLocks noChangeAspect="1"/>
          </p:cNvPicPr>
          <p:nvPr userDrawn="1"/>
        </p:nvPicPr>
        <p:blipFill rotWithShape="1">
          <a:blip r:embed="rId2">
            <a:lum bright="100000"/>
          </a:blip>
          <a:srcRect l="17497" t="24985" r="18728" b="23884"/>
          <a:stretch/>
        </p:blipFill>
        <p:spPr>
          <a:xfrm>
            <a:off x="10046838" y="210048"/>
            <a:ext cx="1702250" cy="1037229"/>
          </a:xfrm>
          <a:prstGeom prst="rect">
            <a:avLst/>
          </a:prstGeom>
          <a:ln>
            <a:noFill/>
          </a:ln>
        </p:spPr>
      </p:pic>
      <p:sp>
        <p:nvSpPr>
          <p:cNvPr id="9" name="Text Placeholder 13">
            <a:extLst>
              <a:ext uri="{FF2B5EF4-FFF2-40B4-BE49-F238E27FC236}">
                <a16:creationId xmlns:a16="http://schemas.microsoft.com/office/drawing/2014/main" id="{2C0946F7-752F-6734-E2D0-2DCA3C8744E6}"/>
              </a:ext>
            </a:extLst>
          </p:cNvPr>
          <p:cNvSpPr>
            <a:spLocks noGrp="1"/>
          </p:cNvSpPr>
          <p:nvPr>
            <p:ph type="body" sz="quarter" idx="11" hasCustomPrompt="1"/>
          </p:nvPr>
        </p:nvSpPr>
        <p:spPr>
          <a:xfrm>
            <a:off x="442913" y="404813"/>
            <a:ext cx="11253218"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sp>
        <p:nvSpPr>
          <p:cNvPr id="11" name="Text Placeholder 15">
            <a:extLst>
              <a:ext uri="{FF2B5EF4-FFF2-40B4-BE49-F238E27FC236}">
                <a16:creationId xmlns:a16="http://schemas.microsoft.com/office/drawing/2014/main" id="{D844DCAA-F0D6-C077-33B9-10426B2986F1}"/>
              </a:ext>
            </a:extLst>
          </p:cNvPr>
          <p:cNvSpPr>
            <a:spLocks noGrp="1"/>
          </p:cNvSpPr>
          <p:nvPr>
            <p:ph type="body" sz="quarter" idx="13" hasCustomPrompt="1"/>
          </p:nvPr>
        </p:nvSpPr>
        <p:spPr>
          <a:xfrm>
            <a:off x="442913" y="1412875"/>
            <a:ext cx="2101850" cy="5003800"/>
          </a:xfrm>
        </p:spPr>
        <p:txBody>
          <a:bodyPr/>
          <a:lstStyle>
            <a:lvl1pPr>
              <a:lnSpc>
                <a:spcPct val="100000"/>
              </a:lnSpc>
              <a:defRPr b="0" i="0">
                <a:solidFill>
                  <a:schemeClr val="bg1"/>
                </a:solidFill>
                <a:latin typeface="Calibri" panose="020F0502020204030204" pitchFamily="34" charset="0"/>
                <a:cs typeface="Calibri" panose="020F0502020204030204" pitchFamily="34" charset="0"/>
              </a:defRPr>
            </a:lvl1pPr>
          </a:lstStyle>
          <a:p>
            <a:r>
              <a:rPr lang="en-GB" sz="1400" b="0" i="0">
                <a:solidFill>
                  <a:schemeClr val="bg2"/>
                </a:solidFill>
                <a:latin typeface="Calibri" panose="020F0502020204030204" pitchFamily="34" charset="0"/>
              </a:rPr>
              <a:t>Optional text box</a:t>
            </a:r>
          </a:p>
        </p:txBody>
      </p:sp>
      <p:grpSp>
        <p:nvGrpSpPr>
          <p:cNvPr id="2" name="Group 1">
            <a:extLst>
              <a:ext uri="{FF2B5EF4-FFF2-40B4-BE49-F238E27FC236}">
                <a16:creationId xmlns:a16="http://schemas.microsoft.com/office/drawing/2014/main" id="{A0932BEE-DE1D-B7D9-C946-471B87DBB902}"/>
              </a:ext>
            </a:extLst>
          </p:cNvPr>
          <p:cNvGrpSpPr>
            <a:grpSpLocks noChangeAspect="1"/>
          </p:cNvGrpSpPr>
          <p:nvPr userDrawn="1"/>
        </p:nvGrpSpPr>
        <p:grpSpPr>
          <a:xfrm>
            <a:off x="9817962" y="5582035"/>
            <a:ext cx="2160000" cy="871152"/>
            <a:chOff x="8815691" y="5233857"/>
            <a:chExt cx="3292338" cy="1327837"/>
          </a:xfrm>
        </p:grpSpPr>
        <p:sp>
          <p:nvSpPr>
            <p:cNvPr id="4" name="Rectangle 3">
              <a:extLst>
                <a:ext uri="{FF2B5EF4-FFF2-40B4-BE49-F238E27FC236}">
                  <a16:creationId xmlns:a16="http://schemas.microsoft.com/office/drawing/2014/main" id="{AD09D4E7-D1AC-9E50-A11A-238A3A837AA1}"/>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9BBDC884-3001-851F-4697-45CE02AF071F}"/>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1406144857"/>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ue graph template">
    <p:bg>
      <p:bgPr>
        <a:solidFill>
          <a:srgbClr val="89C5E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2E4F48-9B65-3BE4-AAB0-C9B60DFACE10}"/>
              </a:ext>
            </a:extLst>
          </p:cNvPr>
          <p:cNvPicPr>
            <a:picLocks noChangeAspect="1"/>
          </p:cNvPicPr>
          <p:nvPr userDrawn="1"/>
        </p:nvPicPr>
        <p:blipFill rotWithShape="1">
          <a:blip r:embed="rId2">
            <a:lum bright="100000"/>
          </a:blip>
          <a:srcRect l="17497" t="24985" r="18728" b="23884"/>
          <a:stretch/>
        </p:blipFill>
        <p:spPr>
          <a:xfrm>
            <a:off x="10046838" y="210048"/>
            <a:ext cx="1702250" cy="1037229"/>
          </a:xfrm>
          <a:prstGeom prst="rect">
            <a:avLst/>
          </a:prstGeom>
          <a:ln>
            <a:noFill/>
          </a:ln>
        </p:spPr>
      </p:pic>
      <p:sp>
        <p:nvSpPr>
          <p:cNvPr id="12" name="Chart Placeholder 11">
            <a:extLst>
              <a:ext uri="{FF2B5EF4-FFF2-40B4-BE49-F238E27FC236}">
                <a16:creationId xmlns:a16="http://schemas.microsoft.com/office/drawing/2014/main" id="{4350145B-AA75-FC1A-924B-0D036FCF9B41}"/>
              </a:ext>
            </a:extLst>
          </p:cNvPr>
          <p:cNvSpPr>
            <a:spLocks noGrp="1"/>
          </p:cNvSpPr>
          <p:nvPr>
            <p:ph type="chart" sz="quarter" idx="11"/>
          </p:nvPr>
        </p:nvSpPr>
        <p:spPr>
          <a:xfrm>
            <a:off x="2819400" y="1412875"/>
            <a:ext cx="6553200" cy="5003800"/>
          </a:xfrm>
        </p:spPr>
        <p:txBody>
          <a:bodyPr/>
          <a:lstStyle>
            <a:lvl1pPr>
              <a:defRPr b="0" i="0">
                <a:solidFill>
                  <a:schemeClr val="bg1"/>
                </a:solidFill>
                <a:latin typeface="Calibri" panose="020F0502020204030204" pitchFamily="34" charset="0"/>
                <a:cs typeface="Calibri" panose="020F0502020204030204" pitchFamily="34" charset="0"/>
              </a:defRPr>
            </a:lvl1pPr>
          </a:lstStyle>
          <a:p>
            <a:r>
              <a:rPr lang="en-US"/>
              <a:t>Click icon to add chart</a:t>
            </a:r>
          </a:p>
        </p:txBody>
      </p:sp>
      <p:sp>
        <p:nvSpPr>
          <p:cNvPr id="16" name="Text Placeholder 15">
            <a:extLst>
              <a:ext uri="{FF2B5EF4-FFF2-40B4-BE49-F238E27FC236}">
                <a16:creationId xmlns:a16="http://schemas.microsoft.com/office/drawing/2014/main" id="{F7C6EC7A-20D5-93AE-3E28-5619C2008156}"/>
              </a:ext>
            </a:extLst>
          </p:cNvPr>
          <p:cNvSpPr>
            <a:spLocks noGrp="1"/>
          </p:cNvSpPr>
          <p:nvPr>
            <p:ph type="body" sz="quarter" idx="12" hasCustomPrompt="1"/>
          </p:nvPr>
        </p:nvSpPr>
        <p:spPr>
          <a:xfrm>
            <a:off x="442913" y="1412875"/>
            <a:ext cx="2101850" cy="5015478"/>
          </a:xfrm>
        </p:spPr>
        <p:txBody>
          <a:bodyPr/>
          <a:lstStyle>
            <a:lvl1pPr>
              <a:lnSpc>
                <a:spcPct val="100000"/>
              </a:lnSpc>
              <a:defRPr>
                <a:solidFill>
                  <a:schemeClr val="bg1"/>
                </a:solidFill>
                <a:latin typeface="+mn-lt"/>
              </a:defRPr>
            </a:lvl1pPr>
          </a:lstStyle>
          <a:p>
            <a:r>
              <a:rPr lang="en-GB" sz="1400" b="0" i="0">
                <a:solidFill>
                  <a:schemeClr val="bg2"/>
                </a:solidFill>
                <a:latin typeface="Calibri" panose="020F0502020204030204" pitchFamily="34" charset="0"/>
              </a:rPr>
              <a:t>Optional text box</a:t>
            </a:r>
          </a:p>
        </p:txBody>
      </p:sp>
      <p:sp>
        <p:nvSpPr>
          <p:cNvPr id="18" name="Text Placeholder 13">
            <a:extLst>
              <a:ext uri="{FF2B5EF4-FFF2-40B4-BE49-F238E27FC236}">
                <a16:creationId xmlns:a16="http://schemas.microsoft.com/office/drawing/2014/main" id="{F8CA3A59-A66B-CB38-5B2F-7B36471388C0}"/>
              </a:ext>
            </a:extLst>
          </p:cNvPr>
          <p:cNvSpPr>
            <a:spLocks noGrp="1"/>
          </p:cNvSpPr>
          <p:nvPr>
            <p:ph type="body" sz="quarter" idx="13" hasCustomPrompt="1"/>
          </p:nvPr>
        </p:nvSpPr>
        <p:spPr>
          <a:xfrm>
            <a:off x="442913" y="404813"/>
            <a:ext cx="11253218"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bg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grpSp>
        <p:nvGrpSpPr>
          <p:cNvPr id="2" name="Group 1">
            <a:extLst>
              <a:ext uri="{FF2B5EF4-FFF2-40B4-BE49-F238E27FC236}">
                <a16:creationId xmlns:a16="http://schemas.microsoft.com/office/drawing/2014/main" id="{7E2AAFF1-2EB0-78D6-2DA4-96F535FDBD59}"/>
              </a:ext>
            </a:extLst>
          </p:cNvPr>
          <p:cNvGrpSpPr>
            <a:grpSpLocks noChangeAspect="1"/>
          </p:cNvGrpSpPr>
          <p:nvPr userDrawn="1"/>
        </p:nvGrpSpPr>
        <p:grpSpPr>
          <a:xfrm>
            <a:off x="9817962" y="5582035"/>
            <a:ext cx="2160000" cy="871152"/>
            <a:chOff x="8815691" y="5233857"/>
            <a:chExt cx="3292338" cy="1327837"/>
          </a:xfrm>
        </p:grpSpPr>
        <p:sp>
          <p:nvSpPr>
            <p:cNvPr id="3" name="Rectangle 2">
              <a:extLst>
                <a:ext uri="{FF2B5EF4-FFF2-40B4-BE49-F238E27FC236}">
                  <a16:creationId xmlns:a16="http://schemas.microsoft.com/office/drawing/2014/main" id="{09936B0B-47F3-4C4F-E0B2-55D9CFE269C3}"/>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EEC35A15-F9EB-31EE-FB5C-E94CEAD1692D}"/>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30888368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te Table">
    <p:bg>
      <p:bgRef idx="1001">
        <a:schemeClr val="bg1"/>
      </p:bgRef>
    </p:bg>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2C649D70-F2D5-B47C-64D1-B405064001D9}"/>
              </a:ext>
            </a:extLst>
          </p:cNvPr>
          <p:cNvSpPr>
            <a:spLocks noGrp="1"/>
          </p:cNvSpPr>
          <p:nvPr>
            <p:ph type="tbl" sz="quarter" idx="10"/>
          </p:nvPr>
        </p:nvSpPr>
        <p:spPr>
          <a:xfrm>
            <a:off x="2819399" y="1412875"/>
            <a:ext cx="6553201" cy="5003800"/>
          </a:xfrm>
        </p:spPr>
        <p:txBody>
          <a:bodyPr/>
          <a:lstStyle>
            <a:lvl1pPr>
              <a:defRPr b="0" i="0">
                <a:solidFill>
                  <a:schemeClr val="bg1"/>
                </a:solidFill>
                <a:latin typeface="Calibri" panose="020F0502020204030204" pitchFamily="34" charset="0"/>
                <a:cs typeface="Calibri" panose="020F0502020204030204" pitchFamily="34" charset="0"/>
              </a:defRPr>
            </a:lvl1pPr>
          </a:lstStyle>
          <a:p>
            <a:r>
              <a:rPr lang="en-US"/>
              <a:t>Click icon to add table</a:t>
            </a:r>
          </a:p>
        </p:txBody>
      </p:sp>
      <p:sp>
        <p:nvSpPr>
          <p:cNvPr id="9" name="Text Placeholder 13">
            <a:extLst>
              <a:ext uri="{FF2B5EF4-FFF2-40B4-BE49-F238E27FC236}">
                <a16:creationId xmlns:a16="http://schemas.microsoft.com/office/drawing/2014/main" id="{2C0946F7-752F-6734-E2D0-2DCA3C8744E6}"/>
              </a:ext>
            </a:extLst>
          </p:cNvPr>
          <p:cNvSpPr>
            <a:spLocks noGrp="1"/>
          </p:cNvSpPr>
          <p:nvPr>
            <p:ph type="body" sz="quarter" idx="11" hasCustomPrompt="1"/>
          </p:nvPr>
        </p:nvSpPr>
        <p:spPr>
          <a:xfrm>
            <a:off x="442912" y="404813"/>
            <a:ext cx="11306175"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sp>
        <p:nvSpPr>
          <p:cNvPr id="5" name="Text Placeholder 4">
            <a:extLst>
              <a:ext uri="{FF2B5EF4-FFF2-40B4-BE49-F238E27FC236}">
                <a16:creationId xmlns:a16="http://schemas.microsoft.com/office/drawing/2014/main" id="{F4FB72F8-2384-F1DF-97C9-9BFC736449D8}"/>
              </a:ext>
            </a:extLst>
          </p:cNvPr>
          <p:cNvSpPr>
            <a:spLocks noGrp="1"/>
          </p:cNvSpPr>
          <p:nvPr>
            <p:ph type="body" sz="quarter" idx="12" hasCustomPrompt="1"/>
          </p:nvPr>
        </p:nvSpPr>
        <p:spPr>
          <a:xfrm>
            <a:off x="442913" y="1412875"/>
            <a:ext cx="2224087" cy="5003800"/>
          </a:xfrm>
        </p:spPr>
        <p:txBody>
          <a:bodyPr/>
          <a:lstStyle>
            <a:lvl1pPr>
              <a:lnSpc>
                <a:spcPct val="100000"/>
              </a:lnSpc>
              <a:defRPr>
                <a:solidFill>
                  <a:schemeClr val="accent1"/>
                </a:solidFill>
                <a:latin typeface="Calibri" panose="020F0502020204030204" pitchFamily="34" charset="0"/>
                <a:cs typeface="Calibri" panose="020F0502020204030204" pitchFamily="34" charset="0"/>
              </a:defRPr>
            </a:lvl1pPr>
          </a:lstStyle>
          <a:p>
            <a:pPr lvl="0"/>
            <a:r>
              <a:rPr lang="en-GB"/>
              <a:t>Optional text box</a:t>
            </a:r>
            <a:endParaRPr lang="en-US"/>
          </a:p>
        </p:txBody>
      </p:sp>
      <p:pic>
        <p:nvPicPr>
          <p:cNvPr id="2" name="Picture 1" descr="A picture containing font, screenshot, graphics, text&#10;&#10;Description automatically generated">
            <a:extLst>
              <a:ext uri="{FF2B5EF4-FFF2-40B4-BE49-F238E27FC236}">
                <a16:creationId xmlns:a16="http://schemas.microsoft.com/office/drawing/2014/main" id="{08AB5DCA-2861-BD62-E602-086E90BA1FF0}"/>
              </a:ext>
            </a:extLst>
          </p:cNvPr>
          <p:cNvPicPr>
            <a:picLocks noChangeAspect="1"/>
          </p:cNvPicPr>
          <p:nvPr userDrawn="1"/>
        </p:nvPicPr>
        <p:blipFill rotWithShape="1">
          <a:blip r:embed="rId2"/>
          <a:srcRect r="1813" b="1928"/>
          <a:stretch/>
        </p:blipFill>
        <p:spPr>
          <a:xfrm>
            <a:off x="9595134" y="-260339"/>
            <a:ext cx="2605656" cy="1978003"/>
          </a:xfrm>
          <a:prstGeom prst="rect">
            <a:avLst/>
          </a:prstGeom>
        </p:spPr>
      </p:pic>
      <p:grpSp>
        <p:nvGrpSpPr>
          <p:cNvPr id="3" name="Group 2">
            <a:extLst>
              <a:ext uri="{FF2B5EF4-FFF2-40B4-BE49-F238E27FC236}">
                <a16:creationId xmlns:a16="http://schemas.microsoft.com/office/drawing/2014/main" id="{0434BB48-CCCC-FF74-5852-4259C0B729D4}"/>
              </a:ext>
            </a:extLst>
          </p:cNvPr>
          <p:cNvGrpSpPr>
            <a:grpSpLocks noChangeAspect="1"/>
          </p:cNvGrpSpPr>
          <p:nvPr userDrawn="1"/>
        </p:nvGrpSpPr>
        <p:grpSpPr>
          <a:xfrm>
            <a:off x="9817962" y="5582035"/>
            <a:ext cx="2160000" cy="871152"/>
            <a:chOff x="8815691" y="5233857"/>
            <a:chExt cx="3292338" cy="1327837"/>
          </a:xfrm>
        </p:grpSpPr>
        <p:sp>
          <p:nvSpPr>
            <p:cNvPr id="4" name="Rectangle 3">
              <a:extLst>
                <a:ext uri="{FF2B5EF4-FFF2-40B4-BE49-F238E27FC236}">
                  <a16:creationId xmlns:a16="http://schemas.microsoft.com/office/drawing/2014/main" id="{E3D01DB6-9C01-7C9B-D804-0C17CA72705B}"/>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FE6F2B07-B01C-5F47-3DB2-0E67DA911A20}"/>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1557773002"/>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 graph template">
    <p:bg>
      <p:bgRef idx="1001">
        <a:schemeClr val="bg1"/>
      </p:bgRef>
    </p:bg>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4350145B-AA75-FC1A-924B-0D036FCF9B41}"/>
              </a:ext>
            </a:extLst>
          </p:cNvPr>
          <p:cNvSpPr>
            <a:spLocks noGrp="1"/>
          </p:cNvSpPr>
          <p:nvPr>
            <p:ph type="chart" sz="quarter" idx="11"/>
          </p:nvPr>
        </p:nvSpPr>
        <p:spPr>
          <a:xfrm>
            <a:off x="2819400" y="1412874"/>
            <a:ext cx="6553200" cy="5003799"/>
          </a:xfrm>
        </p:spPr>
        <p:txBody>
          <a:bodyPr/>
          <a:lstStyle>
            <a:lvl1pPr>
              <a:defRPr b="0" i="0">
                <a:solidFill>
                  <a:schemeClr val="bg1"/>
                </a:solidFill>
                <a:latin typeface="Calibri" panose="020F0502020204030204" pitchFamily="34" charset="0"/>
                <a:cs typeface="Calibri" panose="020F0502020204030204" pitchFamily="34" charset="0"/>
              </a:defRPr>
            </a:lvl1pPr>
          </a:lstStyle>
          <a:p>
            <a:r>
              <a:rPr lang="en-US"/>
              <a:t>Click icon to add chart</a:t>
            </a:r>
          </a:p>
        </p:txBody>
      </p:sp>
      <p:sp>
        <p:nvSpPr>
          <p:cNvPr id="18" name="Text Placeholder 13">
            <a:extLst>
              <a:ext uri="{FF2B5EF4-FFF2-40B4-BE49-F238E27FC236}">
                <a16:creationId xmlns:a16="http://schemas.microsoft.com/office/drawing/2014/main" id="{F8CA3A59-A66B-CB38-5B2F-7B36471388C0}"/>
              </a:ext>
            </a:extLst>
          </p:cNvPr>
          <p:cNvSpPr>
            <a:spLocks noGrp="1"/>
          </p:cNvSpPr>
          <p:nvPr>
            <p:ph type="body" sz="quarter" idx="13" hasCustomPrompt="1"/>
          </p:nvPr>
        </p:nvSpPr>
        <p:spPr>
          <a:xfrm>
            <a:off x="442912" y="404813"/>
            <a:ext cx="11306175" cy="647700"/>
          </a:xfrm>
        </p:spPr>
        <p:txBody>
          <a:bodyPr anchor="t">
            <a:noAutofit/>
          </a:bodyPr>
          <a:lstStyle>
            <a:lvl1pPr marL="0" indent="0">
              <a:lnSpc>
                <a:spcPct val="100000"/>
              </a:lnSpc>
              <a:spcBef>
                <a:spcPts val="0"/>
              </a:spcBef>
              <a:buFont typeface="Arial" panose="020B0604020202020204" pitchFamily="34" charset="0"/>
              <a:buNone/>
              <a:defRPr sz="4800" b="1" i="0">
                <a:solidFill>
                  <a:schemeClr val="accent1"/>
                </a:solidFill>
                <a:latin typeface="Calibri" panose="020F0502020204030204" pitchFamily="34" charset="0"/>
                <a:cs typeface="Calibri" panose="020F0502020204030204" pitchFamily="34" charset="0"/>
              </a:defRPr>
            </a:lvl1pPr>
            <a:lvl2pPr marL="0" indent="0">
              <a:buFont typeface="Arial" panose="020B0604020202020204" pitchFamily="34" charset="0"/>
              <a:buNone/>
              <a:defRPr b="0" i="0">
                <a:latin typeface="Calibri" panose="020F0502020204030204" pitchFamily="34" charset="0"/>
                <a:cs typeface="Calibri" panose="020F0502020204030204" pitchFamily="34" charset="0"/>
              </a:defRPr>
            </a:lvl2pPr>
            <a:lvl3pPr marL="0" indent="0">
              <a:buFont typeface="Arial" panose="020B0604020202020204" pitchFamily="34" charset="0"/>
              <a:buNone/>
              <a:defRPr b="0" i="0">
                <a:latin typeface="Calibri" panose="020F0502020204030204" pitchFamily="34" charset="0"/>
                <a:cs typeface="Calibri" panose="020F0502020204030204" pitchFamily="34" charset="0"/>
              </a:defRPr>
            </a:lvl3pPr>
            <a:lvl4pPr marL="0" indent="0">
              <a:buFont typeface="Arial" panose="020B0604020202020204" pitchFamily="34" charset="0"/>
              <a:buNone/>
              <a:defRPr b="0" i="0">
                <a:latin typeface="Calibri" panose="020F0502020204030204" pitchFamily="34" charset="0"/>
                <a:cs typeface="Calibri" panose="020F0502020204030204" pitchFamily="34" charset="0"/>
              </a:defRPr>
            </a:lvl4pPr>
            <a:lvl5pPr marL="0" indent="0">
              <a:buNone/>
              <a:defRPr b="0" i="0">
                <a:latin typeface="Calibri" panose="020F0502020204030204" pitchFamily="34" charset="0"/>
                <a:cs typeface="Calibri" panose="020F0502020204030204" pitchFamily="34" charset="0"/>
              </a:defRPr>
            </a:lvl5pPr>
          </a:lstStyle>
          <a:p>
            <a:pPr lvl="0"/>
            <a:r>
              <a:rPr lang="en-GB"/>
              <a:t>Header</a:t>
            </a:r>
            <a:endParaRPr lang="en-US"/>
          </a:p>
        </p:txBody>
      </p:sp>
      <p:sp>
        <p:nvSpPr>
          <p:cNvPr id="2" name="Text Placeholder 4">
            <a:extLst>
              <a:ext uri="{FF2B5EF4-FFF2-40B4-BE49-F238E27FC236}">
                <a16:creationId xmlns:a16="http://schemas.microsoft.com/office/drawing/2014/main" id="{4C9A036A-124F-ACDB-B857-038C30527CEE}"/>
              </a:ext>
            </a:extLst>
          </p:cNvPr>
          <p:cNvSpPr>
            <a:spLocks noGrp="1"/>
          </p:cNvSpPr>
          <p:nvPr>
            <p:ph type="body" sz="quarter" idx="12" hasCustomPrompt="1"/>
          </p:nvPr>
        </p:nvSpPr>
        <p:spPr>
          <a:xfrm>
            <a:off x="442913" y="1412875"/>
            <a:ext cx="2224087" cy="5003800"/>
          </a:xfrm>
        </p:spPr>
        <p:txBody>
          <a:bodyPr/>
          <a:lstStyle>
            <a:lvl1pPr>
              <a:lnSpc>
                <a:spcPct val="100000"/>
              </a:lnSpc>
              <a:defRPr>
                <a:solidFill>
                  <a:schemeClr val="accent1"/>
                </a:solidFill>
                <a:latin typeface="Calibri" panose="020F0502020204030204" pitchFamily="34" charset="0"/>
                <a:cs typeface="Calibri" panose="020F0502020204030204" pitchFamily="34" charset="0"/>
              </a:defRPr>
            </a:lvl1pPr>
          </a:lstStyle>
          <a:p>
            <a:pPr lvl="0"/>
            <a:r>
              <a:rPr lang="en-GB"/>
              <a:t>Optional text box</a:t>
            </a:r>
            <a:endParaRPr lang="en-US"/>
          </a:p>
        </p:txBody>
      </p:sp>
      <p:grpSp>
        <p:nvGrpSpPr>
          <p:cNvPr id="3" name="Group 2">
            <a:extLst>
              <a:ext uri="{FF2B5EF4-FFF2-40B4-BE49-F238E27FC236}">
                <a16:creationId xmlns:a16="http://schemas.microsoft.com/office/drawing/2014/main" id="{674E0DB7-066E-893E-8124-4A85E5D03261}"/>
              </a:ext>
            </a:extLst>
          </p:cNvPr>
          <p:cNvGrpSpPr>
            <a:grpSpLocks noChangeAspect="1"/>
          </p:cNvGrpSpPr>
          <p:nvPr userDrawn="1"/>
        </p:nvGrpSpPr>
        <p:grpSpPr>
          <a:xfrm>
            <a:off x="9817962" y="5582035"/>
            <a:ext cx="2160000" cy="871152"/>
            <a:chOff x="8815691" y="5233857"/>
            <a:chExt cx="3292338" cy="1327837"/>
          </a:xfrm>
        </p:grpSpPr>
        <p:sp>
          <p:nvSpPr>
            <p:cNvPr id="5" name="Rectangle 4">
              <a:extLst>
                <a:ext uri="{FF2B5EF4-FFF2-40B4-BE49-F238E27FC236}">
                  <a16:creationId xmlns:a16="http://schemas.microsoft.com/office/drawing/2014/main" id="{892CC5BB-CDAA-6C2A-3C24-07E469D79AD3}"/>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0D790D62-1F62-055A-9E72-613F1D576ECC}"/>
                </a:ext>
              </a:extLst>
            </p:cNvPr>
            <p:cNvPicPr>
              <a:picLocks noChangeAspect="1"/>
            </p:cNvPicPr>
            <p:nvPr userDrawn="1"/>
          </p:nvPicPr>
          <p:blipFill rotWithShape="1">
            <a:blip r:embed="rId2">
              <a:alphaModFix/>
            </a:blip>
            <a:srcRect l="18242" b="26709"/>
            <a:stretch/>
          </p:blipFill>
          <p:spPr>
            <a:xfrm>
              <a:off x="8815691" y="5233857"/>
              <a:ext cx="3292338" cy="1327837"/>
            </a:xfrm>
            <a:prstGeom prst="rect">
              <a:avLst/>
            </a:prstGeom>
            <a:ln>
              <a:noFill/>
              <a:prstDash val="dash"/>
            </a:ln>
          </p:spPr>
        </p:pic>
      </p:grpSp>
      <p:pic>
        <p:nvPicPr>
          <p:cNvPr id="7" name="Picture 6" descr="A picture containing font, screenshot, graphics, text&#10;&#10;Description automatically generated">
            <a:extLst>
              <a:ext uri="{FF2B5EF4-FFF2-40B4-BE49-F238E27FC236}">
                <a16:creationId xmlns:a16="http://schemas.microsoft.com/office/drawing/2014/main" id="{32855336-3387-D5CC-F94A-E74BC7B0095F}"/>
              </a:ext>
            </a:extLst>
          </p:cNvPr>
          <p:cNvPicPr>
            <a:picLocks noChangeAspect="1"/>
          </p:cNvPicPr>
          <p:nvPr userDrawn="1"/>
        </p:nvPicPr>
        <p:blipFill rotWithShape="1">
          <a:blip r:embed="rId3"/>
          <a:srcRect r="1813" b="1928"/>
          <a:stretch/>
        </p:blipFill>
        <p:spPr>
          <a:xfrm>
            <a:off x="9586344" y="-319077"/>
            <a:ext cx="2605656" cy="1978003"/>
          </a:xfrm>
          <a:prstGeom prst="rect">
            <a:avLst/>
          </a:prstGeom>
        </p:spPr>
      </p:pic>
    </p:spTree>
    <p:extLst>
      <p:ext uri="{BB962C8B-B14F-4D97-AF65-F5344CB8AC3E}">
        <p14:creationId xmlns:p14="http://schemas.microsoft.com/office/powerpoint/2010/main" val="184007760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2"/>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867236-72EA-23BD-C6C9-DDF659CDE71A}"/>
              </a:ext>
            </a:extLst>
          </p:cNvPr>
          <p:cNvPicPr>
            <a:picLocks noChangeAspect="1"/>
          </p:cNvPicPr>
          <p:nvPr userDrawn="1"/>
        </p:nvPicPr>
        <p:blipFill rotWithShape="1">
          <a:blip r:embed="rId2">
            <a:alphaModFix amt="25000"/>
          </a:blip>
          <a:srcRect l="46145" t="24986" r="24548" b="51364"/>
          <a:stretch/>
        </p:blipFill>
        <p:spPr>
          <a:xfrm>
            <a:off x="1769608" y="465675"/>
            <a:ext cx="10422392" cy="6392325"/>
          </a:xfrm>
          <a:prstGeom prst="rect">
            <a:avLst/>
          </a:prstGeom>
          <a:ln>
            <a:noFill/>
          </a:ln>
        </p:spPr>
      </p:pic>
      <p:sp>
        <p:nvSpPr>
          <p:cNvPr id="4" name="Title 1">
            <a:extLst>
              <a:ext uri="{FF2B5EF4-FFF2-40B4-BE49-F238E27FC236}">
                <a16:creationId xmlns:a16="http://schemas.microsoft.com/office/drawing/2014/main" id="{72C20049-18B7-D961-9AB5-93B4832CFADE}"/>
              </a:ext>
            </a:extLst>
          </p:cNvPr>
          <p:cNvSpPr txBox="1">
            <a:spLocks/>
          </p:cNvSpPr>
          <p:nvPr userDrawn="1"/>
        </p:nvSpPr>
        <p:spPr>
          <a:xfrm>
            <a:off x="658813" y="3687213"/>
            <a:ext cx="8765406" cy="424732"/>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500" b="0" i="0" kern="1200">
                <a:solidFill>
                  <a:schemeClr val="bg2"/>
                </a:solidFill>
                <a:latin typeface="Museo Sans 700" panose="02000000000000000000" pitchFamily="2" charset="77"/>
                <a:ea typeface="+mj-ea"/>
                <a:cs typeface="+mj-cs"/>
              </a:defRPr>
            </a:lvl1pPr>
          </a:lstStyle>
          <a:p>
            <a:r>
              <a:rPr lang="en-US" sz="2400" b="1">
                <a:solidFill>
                  <a:srgbClr val="4EA8CC"/>
                </a:solidFill>
                <a:latin typeface="Calibri" panose="020F0502020204030204" pitchFamily="34" charset="0"/>
                <a:cs typeface="Calibri" panose="020F0502020204030204" pitchFamily="34" charset="0"/>
              </a:rPr>
              <a:t>Any questions?</a:t>
            </a:r>
            <a:endParaRPr lang="en-US" sz="2400">
              <a:solidFill>
                <a:srgbClr val="4EA8CC"/>
              </a:solidFill>
              <a:latin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75436E2A-CE37-92F4-544C-2958CF4378C2}"/>
              </a:ext>
            </a:extLst>
          </p:cNvPr>
          <p:cNvSpPr txBox="1">
            <a:spLocks/>
          </p:cNvSpPr>
          <p:nvPr userDrawn="1"/>
        </p:nvSpPr>
        <p:spPr>
          <a:xfrm>
            <a:off x="658813" y="2791673"/>
            <a:ext cx="9144000" cy="757130"/>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4500" b="0" i="0" kern="1200">
                <a:solidFill>
                  <a:schemeClr val="bg2"/>
                </a:solidFill>
                <a:latin typeface="Museo Sans 700" panose="02000000000000000000" pitchFamily="2" charset="77"/>
                <a:ea typeface="+mj-ea"/>
                <a:cs typeface="+mj-cs"/>
              </a:defRPr>
            </a:lvl1pPr>
          </a:lstStyle>
          <a:p>
            <a:r>
              <a:rPr lang="en-US" sz="4800" b="1" i="0">
                <a:solidFill>
                  <a:srgbClr val="4EA8CC"/>
                </a:solidFill>
                <a:latin typeface="Calibri" panose="020F0502020204030204" pitchFamily="34" charset="0"/>
              </a:rPr>
              <a:t>Thank you</a:t>
            </a:r>
          </a:p>
        </p:txBody>
      </p:sp>
      <p:pic>
        <p:nvPicPr>
          <p:cNvPr id="9" name="Picture 8" descr="A picture containing font, screenshot, graphics, text&#10;&#10;Description automatically generated">
            <a:extLst>
              <a:ext uri="{FF2B5EF4-FFF2-40B4-BE49-F238E27FC236}">
                <a16:creationId xmlns:a16="http://schemas.microsoft.com/office/drawing/2014/main" id="{36B017BD-3795-0E93-D938-7959846774CC}"/>
              </a:ext>
            </a:extLst>
          </p:cNvPr>
          <p:cNvPicPr>
            <a:picLocks noChangeAspect="1"/>
          </p:cNvPicPr>
          <p:nvPr userDrawn="1"/>
        </p:nvPicPr>
        <p:blipFill rotWithShape="1">
          <a:blip r:embed="rId3"/>
          <a:srcRect t="5030" r="1813"/>
          <a:stretch/>
        </p:blipFill>
        <p:spPr>
          <a:xfrm>
            <a:off x="9586344" y="0"/>
            <a:ext cx="2605656" cy="1915427"/>
          </a:xfrm>
          <a:prstGeom prst="rect">
            <a:avLst/>
          </a:prstGeom>
        </p:spPr>
      </p:pic>
      <p:grpSp>
        <p:nvGrpSpPr>
          <p:cNvPr id="10" name="Group 9">
            <a:extLst>
              <a:ext uri="{FF2B5EF4-FFF2-40B4-BE49-F238E27FC236}">
                <a16:creationId xmlns:a16="http://schemas.microsoft.com/office/drawing/2014/main" id="{DAD8AF37-FE3F-463F-5908-79C02DE2F630}"/>
              </a:ext>
            </a:extLst>
          </p:cNvPr>
          <p:cNvGrpSpPr>
            <a:grpSpLocks noChangeAspect="1"/>
          </p:cNvGrpSpPr>
          <p:nvPr userDrawn="1"/>
        </p:nvGrpSpPr>
        <p:grpSpPr>
          <a:xfrm>
            <a:off x="9846332" y="5916512"/>
            <a:ext cx="2160000" cy="871152"/>
            <a:chOff x="8815691" y="5233857"/>
            <a:chExt cx="3292338" cy="1327837"/>
          </a:xfrm>
        </p:grpSpPr>
        <p:sp>
          <p:nvSpPr>
            <p:cNvPr id="11" name="Rectangle 10">
              <a:extLst>
                <a:ext uri="{FF2B5EF4-FFF2-40B4-BE49-F238E27FC236}">
                  <a16:creationId xmlns:a16="http://schemas.microsoft.com/office/drawing/2014/main" id="{C726AF6B-3B88-64BD-4B1D-043C5FD07343}"/>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C9117EA5-7993-886D-8CDE-8244247D331F}"/>
                </a:ext>
              </a:extLst>
            </p:cNvPr>
            <p:cNvPicPr>
              <a:picLocks noChangeAspect="1"/>
            </p:cNvPicPr>
            <p:nvPr userDrawn="1"/>
          </p:nvPicPr>
          <p:blipFill rotWithShape="1">
            <a:blip r:embed="rId4">
              <a:alphaModFix/>
            </a:blip>
            <a:srcRect l="18242" b="26709"/>
            <a:stretch/>
          </p:blipFill>
          <p:spPr>
            <a:xfrm>
              <a:off x="8815691" y="5233857"/>
              <a:ext cx="3292338" cy="1327837"/>
            </a:xfrm>
            <a:prstGeom prst="rect">
              <a:avLst/>
            </a:prstGeom>
            <a:ln>
              <a:noFill/>
              <a:prstDash val="dash"/>
            </a:ln>
          </p:spPr>
        </p:pic>
      </p:grpSp>
    </p:spTree>
    <p:extLst>
      <p:ext uri="{BB962C8B-B14F-4D97-AF65-F5344CB8AC3E}">
        <p14:creationId xmlns:p14="http://schemas.microsoft.com/office/powerpoint/2010/main" val="24043657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6">
          <p15:clr>
            <a:srgbClr val="FBAE40"/>
          </p15:clr>
        </p15:guide>
        <p15:guide id="2" pos="415">
          <p15:clr>
            <a:srgbClr val="FBAE40"/>
          </p15:clr>
        </p15:guide>
        <p15:guide id="3" orient="horz" pos="2160">
          <p15:clr>
            <a:srgbClr val="FBAE40"/>
          </p15:clr>
        </p15:guide>
        <p15:guide id="4" orient="horz" pos="2205">
          <p15:clr>
            <a:srgbClr val="FBAE40"/>
          </p15:clr>
        </p15:guide>
        <p15:guide id="5" orient="horz" pos="4020">
          <p15:clr>
            <a:srgbClr val="FBAE40"/>
          </p15:clr>
        </p15:guide>
        <p15:guide id="6" pos="3840">
          <p15:clr>
            <a:srgbClr val="FBAE40"/>
          </p15:clr>
        </p15:guide>
        <p15:guide id="7" pos="726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3517A-1884-7CBC-4894-BA2D92655E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08FDD45-2E21-A700-168D-6786CDADB2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A68FC7-A2EA-A5F8-547A-40F519F70596}"/>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5" name="Footer Placeholder 4">
            <a:extLst>
              <a:ext uri="{FF2B5EF4-FFF2-40B4-BE49-F238E27FC236}">
                <a16:creationId xmlns:a16="http://schemas.microsoft.com/office/drawing/2014/main" id="{F51C10F4-BCDA-F170-45AE-2A592A4185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307456-DB1B-4A7E-EA01-CE0A77262AF9}"/>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3553083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Closing Slide">
    <p:bg>
      <p:bgPr>
        <a:solidFill>
          <a:srgbClr val="89C5E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EDEA92-098F-8DD1-E94D-D0463003550B}"/>
              </a:ext>
            </a:extLst>
          </p:cNvPr>
          <p:cNvPicPr>
            <a:picLocks noChangeAspect="1"/>
          </p:cNvPicPr>
          <p:nvPr userDrawn="1"/>
        </p:nvPicPr>
        <p:blipFill rotWithShape="1">
          <a:blip r:embed="rId2">
            <a:alphaModFix amt="75000"/>
          </a:blip>
          <a:srcRect l="46145" t="24986" r="24548" b="51364"/>
          <a:stretch/>
        </p:blipFill>
        <p:spPr>
          <a:xfrm>
            <a:off x="1769608" y="465675"/>
            <a:ext cx="10422392" cy="6392325"/>
          </a:xfrm>
          <a:prstGeom prst="rect">
            <a:avLst/>
          </a:prstGeom>
          <a:ln>
            <a:noFill/>
          </a:ln>
        </p:spPr>
      </p:pic>
      <p:sp>
        <p:nvSpPr>
          <p:cNvPr id="3" name="Title 1">
            <a:extLst>
              <a:ext uri="{FF2B5EF4-FFF2-40B4-BE49-F238E27FC236}">
                <a16:creationId xmlns:a16="http://schemas.microsoft.com/office/drawing/2014/main" id="{0C17EDEE-BC59-67D4-F1A5-DF63CCA2E71A}"/>
              </a:ext>
            </a:extLst>
          </p:cNvPr>
          <p:cNvSpPr txBox="1">
            <a:spLocks/>
          </p:cNvSpPr>
          <p:nvPr userDrawn="1"/>
        </p:nvSpPr>
        <p:spPr>
          <a:xfrm>
            <a:off x="658813" y="3687213"/>
            <a:ext cx="8765406" cy="424732"/>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500" b="0" i="0" kern="1200">
                <a:solidFill>
                  <a:schemeClr val="bg2"/>
                </a:solidFill>
                <a:latin typeface="Museo Sans 700" panose="02000000000000000000" pitchFamily="2" charset="77"/>
                <a:ea typeface="+mj-ea"/>
                <a:cs typeface="+mj-cs"/>
              </a:defRPr>
            </a:lvl1pPr>
          </a:lstStyle>
          <a:p>
            <a:r>
              <a:rPr lang="en-US" sz="2400" b="1">
                <a:solidFill>
                  <a:schemeClr val="bg2"/>
                </a:solidFill>
                <a:latin typeface="Calibri" panose="020F0502020204030204" pitchFamily="34" charset="0"/>
                <a:cs typeface="Calibri" panose="020F0502020204030204" pitchFamily="34" charset="0"/>
              </a:rPr>
              <a:t>Any questions?</a:t>
            </a:r>
            <a:endParaRPr lang="en-US" sz="2400">
              <a:solidFill>
                <a:schemeClr val="bg2"/>
              </a:solidFill>
              <a:latin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4009280E-D344-DBD6-8F4C-A5430EB1BF09}"/>
              </a:ext>
            </a:extLst>
          </p:cNvPr>
          <p:cNvSpPr txBox="1">
            <a:spLocks/>
          </p:cNvSpPr>
          <p:nvPr userDrawn="1"/>
        </p:nvSpPr>
        <p:spPr>
          <a:xfrm>
            <a:off x="658813" y="2791673"/>
            <a:ext cx="9144000" cy="757130"/>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4500" b="0" i="0" kern="1200">
                <a:solidFill>
                  <a:schemeClr val="bg2"/>
                </a:solidFill>
                <a:latin typeface="Museo Sans 700" panose="02000000000000000000" pitchFamily="2" charset="77"/>
                <a:ea typeface="+mj-ea"/>
                <a:cs typeface="+mj-cs"/>
              </a:defRPr>
            </a:lvl1pPr>
          </a:lstStyle>
          <a:p>
            <a:r>
              <a:rPr lang="en-US" sz="4800" b="1" i="0">
                <a:solidFill>
                  <a:schemeClr val="bg2"/>
                </a:solidFill>
                <a:latin typeface="Calibri" panose="020F0502020204030204" pitchFamily="34" charset="0"/>
              </a:rPr>
              <a:t>Thank you</a:t>
            </a:r>
          </a:p>
        </p:txBody>
      </p:sp>
      <p:grpSp>
        <p:nvGrpSpPr>
          <p:cNvPr id="4" name="Group 3">
            <a:extLst>
              <a:ext uri="{FF2B5EF4-FFF2-40B4-BE49-F238E27FC236}">
                <a16:creationId xmlns:a16="http://schemas.microsoft.com/office/drawing/2014/main" id="{776F84B7-3E00-094C-8BDC-D06E94042D7E}"/>
              </a:ext>
            </a:extLst>
          </p:cNvPr>
          <p:cNvGrpSpPr>
            <a:grpSpLocks noChangeAspect="1"/>
          </p:cNvGrpSpPr>
          <p:nvPr userDrawn="1"/>
        </p:nvGrpSpPr>
        <p:grpSpPr>
          <a:xfrm>
            <a:off x="9846332" y="5916512"/>
            <a:ext cx="2160000" cy="871152"/>
            <a:chOff x="8815691" y="5233857"/>
            <a:chExt cx="3292338" cy="1327837"/>
          </a:xfrm>
        </p:grpSpPr>
        <p:sp>
          <p:nvSpPr>
            <p:cNvPr id="11" name="Rectangle 10">
              <a:extLst>
                <a:ext uri="{FF2B5EF4-FFF2-40B4-BE49-F238E27FC236}">
                  <a16:creationId xmlns:a16="http://schemas.microsoft.com/office/drawing/2014/main" id="{30DF4843-CCF0-C199-791F-907E74D260ED}"/>
                </a:ext>
              </a:extLst>
            </p:cNvPr>
            <p:cNvSpPr/>
            <p:nvPr userDrawn="1"/>
          </p:nvSpPr>
          <p:spPr>
            <a:xfrm>
              <a:off x="10897963" y="5597525"/>
              <a:ext cx="851125" cy="33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3E19AC55-E9AD-4767-15D3-3743814367E4}"/>
                </a:ext>
              </a:extLst>
            </p:cNvPr>
            <p:cNvPicPr>
              <a:picLocks noChangeAspect="1"/>
            </p:cNvPicPr>
            <p:nvPr userDrawn="1"/>
          </p:nvPicPr>
          <p:blipFill rotWithShape="1">
            <a:blip r:embed="rId3">
              <a:alphaModFix/>
            </a:blip>
            <a:srcRect l="18242" b="26709"/>
            <a:stretch/>
          </p:blipFill>
          <p:spPr>
            <a:xfrm>
              <a:off x="8815691" y="5233857"/>
              <a:ext cx="3292338" cy="1327837"/>
            </a:xfrm>
            <a:prstGeom prst="rect">
              <a:avLst/>
            </a:prstGeom>
            <a:ln>
              <a:noFill/>
              <a:prstDash val="dash"/>
            </a:ln>
          </p:spPr>
        </p:pic>
      </p:grpSp>
      <p:pic>
        <p:nvPicPr>
          <p:cNvPr id="13" name="Picture 12">
            <a:extLst>
              <a:ext uri="{FF2B5EF4-FFF2-40B4-BE49-F238E27FC236}">
                <a16:creationId xmlns:a16="http://schemas.microsoft.com/office/drawing/2014/main" id="{7ECB2F5A-B257-B730-4B28-34B1B2B01770}"/>
              </a:ext>
            </a:extLst>
          </p:cNvPr>
          <p:cNvPicPr>
            <a:picLocks noChangeAspect="1"/>
          </p:cNvPicPr>
          <p:nvPr userDrawn="1"/>
        </p:nvPicPr>
        <p:blipFill rotWithShape="1">
          <a:blip r:embed="rId2">
            <a:lum bright="100000"/>
          </a:blip>
          <a:srcRect l="17497" t="24985" r="18728" b="23884"/>
          <a:stretch/>
        </p:blipFill>
        <p:spPr>
          <a:xfrm>
            <a:off x="10046838" y="410073"/>
            <a:ext cx="1702250" cy="1037229"/>
          </a:xfrm>
          <a:prstGeom prst="rect">
            <a:avLst/>
          </a:prstGeom>
          <a:ln>
            <a:noFill/>
          </a:ln>
        </p:spPr>
      </p:pic>
    </p:spTree>
    <p:extLst>
      <p:ext uri="{BB962C8B-B14F-4D97-AF65-F5344CB8AC3E}">
        <p14:creationId xmlns:p14="http://schemas.microsoft.com/office/powerpoint/2010/main" val="6626364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06">
          <p15:clr>
            <a:srgbClr val="FBAE40"/>
          </p15:clr>
        </p15:guide>
        <p15:guide id="2" pos="415">
          <p15:clr>
            <a:srgbClr val="FBAE40"/>
          </p15:clr>
        </p15:guide>
        <p15:guide id="3" orient="horz" pos="2160">
          <p15:clr>
            <a:srgbClr val="FBAE40"/>
          </p15:clr>
        </p15:guide>
        <p15:guide id="4" orient="horz" pos="2205">
          <p15:clr>
            <a:srgbClr val="FBAE40"/>
          </p15:clr>
        </p15:guide>
        <p15:guide id="5" orient="horz" pos="4020">
          <p15:clr>
            <a:srgbClr val="FBAE40"/>
          </p15:clr>
        </p15:guide>
        <p15:guide id="6" pos="3840">
          <p15:clr>
            <a:srgbClr val="FBAE40"/>
          </p15:clr>
        </p15:guide>
        <p15:guide id="7" pos="726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D36F0-CA68-CA0F-9189-136F5675ED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CB8DDDA-B50E-B7CB-B882-426DFCE55F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535B25C-3FCE-3552-2EFA-8C5AC59134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5153810-FF03-A715-94B2-384270EB04C2}"/>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6" name="Footer Placeholder 5">
            <a:extLst>
              <a:ext uri="{FF2B5EF4-FFF2-40B4-BE49-F238E27FC236}">
                <a16:creationId xmlns:a16="http://schemas.microsoft.com/office/drawing/2014/main" id="{A650F54F-2549-E81E-F963-C68B184930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26F670-9294-17E2-F13B-354E9F810E63}"/>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4131733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447C4-B6C9-C3E7-5C86-7B18CB0BD28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933F03-9414-3C0A-EE7D-5FA7BCF1A7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FE0EDB-5FBE-C05F-D45A-1BB734C70A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1FD1B78-8AA1-D23D-0058-C55F2B2E0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C29C86-3523-D6A5-CC29-BDEFBBB8DE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E49CC8F-C14E-5C81-4754-F16013DB2E25}"/>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8" name="Footer Placeholder 7">
            <a:extLst>
              <a:ext uri="{FF2B5EF4-FFF2-40B4-BE49-F238E27FC236}">
                <a16:creationId xmlns:a16="http://schemas.microsoft.com/office/drawing/2014/main" id="{26DE5046-EE2B-ADBE-6156-43B66A5430D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F180472-B27C-8A75-2C09-766EB49714B1}"/>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1473622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4AEA2-6CA9-C4A6-21D1-A9C3DDCAD9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B13078-5BFB-861B-3EB1-359AC8228516}"/>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4" name="Footer Placeholder 3">
            <a:extLst>
              <a:ext uri="{FF2B5EF4-FFF2-40B4-BE49-F238E27FC236}">
                <a16:creationId xmlns:a16="http://schemas.microsoft.com/office/drawing/2014/main" id="{63F8954B-94CC-75AD-83C4-BF2242687E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3EC3056-0614-8797-54D2-4264F01C787B}"/>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1642819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8478EC-2E05-D5E7-F709-925744B0441F}"/>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3" name="Footer Placeholder 2">
            <a:extLst>
              <a:ext uri="{FF2B5EF4-FFF2-40B4-BE49-F238E27FC236}">
                <a16:creationId xmlns:a16="http://schemas.microsoft.com/office/drawing/2014/main" id="{D1CC6479-E0E6-2302-B5E7-A8FC1247E07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3C45ADF-5402-1239-BEBB-3B3147A9B893}"/>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305367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998A3-C052-D8D7-02A0-8670A6F79F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C136FDE-37C7-89C6-AD6A-B7EBC2DD5A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02CE9AE-6C54-0112-98F9-CA9B013C11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43C9EF-24F0-B5EE-05ED-3802AE2EF119}"/>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6" name="Footer Placeholder 5">
            <a:extLst>
              <a:ext uri="{FF2B5EF4-FFF2-40B4-BE49-F238E27FC236}">
                <a16:creationId xmlns:a16="http://schemas.microsoft.com/office/drawing/2014/main" id="{0C5C7B4C-CA76-F98F-DAF7-6FFD1A5BF3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2547DC-7F11-4DB3-7507-149C949EFF4E}"/>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2308823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B33F3-568B-DA2D-BC51-42A65125BF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65C340-D6BC-A22C-1DB6-67D679095A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34FCB3C-CEDB-BD18-7E46-8C61DA8DF7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0C25E-FF7F-03FB-4C1F-4B8EA98867D0}"/>
              </a:ext>
            </a:extLst>
          </p:cNvPr>
          <p:cNvSpPr>
            <a:spLocks noGrp="1"/>
          </p:cNvSpPr>
          <p:nvPr>
            <p:ph type="dt" sz="half" idx="10"/>
          </p:nvPr>
        </p:nvSpPr>
        <p:spPr/>
        <p:txBody>
          <a:bodyPr/>
          <a:lstStyle/>
          <a:p>
            <a:fld id="{FA1A49B2-F780-4B32-AA19-BB2CDE89E123}" type="datetimeFigureOut">
              <a:rPr lang="en-GB" smtClean="0"/>
              <a:t>22/07/2026</a:t>
            </a:fld>
            <a:endParaRPr lang="en-GB"/>
          </a:p>
        </p:txBody>
      </p:sp>
      <p:sp>
        <p:nvSpPr>
          <p:cNvPr id="6" name="Footer Placeholder 5">
            <a:extLst>
              <a:ext uri="{FF2B5EF4-FFF2-40B4-BE49-F238E27FC236}">
                <a16:creationId xmlns:a16="http://schemas.microsoft.com/office/drawing/2014/main" id="{1F0D521E-FBD1-698D-DE95-FB0CBF1CEC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165E65-1CA1-325C-A71B-076D6DBAF1D0}"/>
              </a:ext>
            </a:extLst>
          </p:cNvPr>
          <p:cNvSpPr>
            <a:spLocks noGrp="1"/>
          </p:cNvSpPr>
          <p:nvPr>
            <p:ph type="sldNum" sz="quarter" idx="12"/>
          </p:nvPr>
        </p:nvSpPr>
        <p:spPr/>
        <p:txBody>
          <a:bodyPr/>
          <a:lstStyle/>
          <a:p>
            <a:fld id="{5214A2B9-3D9A-489F-A8E4-C98A9FF01486}" type="slidenum">
              <a:rPr lang="en-GB" smtClean="0"/>
              <a:t>‹#›</a:t>
            </a:fld>
            <a:endParaRPr lang="en-GB"/>
          </a:p>
        </p:txBody>
      </p:sp>
    </p:spTree>
    <p:extLst>
      <p:ext uri="{BB962C8B-B14F-4D97-AF65-F5344CB8AC3E}">
        <p14:creationId xmlns:p14="http://schemas.microsoft.com/office/powerpoint/2010/main" val="2529028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78E217-FF0F-881F-B0F5-592C419D19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A6F6C9-E912-70BD-111B-F9A9E7BB92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E80346-4124-E447-DA28-D116A44736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A49B2-F780-4B32-AA19-BB2CDE89E123}" type="datetimeFigureOut">
              <a:rPr lang="en-GB" smtClean="0"/>
              <a:t>22/07/2026</a:t>
            </a:fld>
            <a:endParaRPr lang="en-GB"/>
          </a:p>
        </p:txBody>
      </p:sp>
      <p:sp>
        <p:nvSpPr>
          <p:cNvPr id="5" name="Footer Placeholder 4">
            <a:extLst>
              <a:ext uri="{FF2B5EF4-FFF2-40B4-BE49-F238E27FC236}">
                <a16:creationId xmlns:a16="http://schemas.microsoft.com/office/drawing/2014/main" id="{9ECE3763-7DE2-2ED2-2653-C1BBCA8883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0A7B422-3D0B-D4BD-1377-004AB27AB3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14A2B9-3D9A-489F-A8E4-C98A9FF01486}" type="slidenum">
              <a:rPr lang="en-GB" smtClean="0"/>
              <a:t>‹#›</a:t>
            </a:fld>
            <a:endParaRPr lang="en-GB"/>
          </a:p>
        </p:txBody>
      </p:sp>
    </p:spTree>
    <p:extLst>
      <p:ext uri="{BB962C8B-B14F-4D97-AF65-F5344CB8AC3E}">
        <p14:creationId xmlns:p14="http://schemas.microsoft.com/office/powerpoint/2010/main" val="845083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79" r:id="rId13"/>
    <p:sldLayoutId id="214748368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CAE95C-D1F1-264A-8A03-B6189FAE6204}"/>
              </a:ext>
            </a:extLst>
          </p:cNvPr>
          <p:cNvSpPr>
            <a:spLocks noGrp="1"/>
          </p:cNvSpPr>
          <p:nvPr>
            <p:ph type="title"/>
          </p:nvPr>
        </p:nvSpPr>
        <p:spPr>
          <a:xfrm>
            <a:off x="442913" y="404813"/>
            <a:ext cx="1130617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8B2685-A49E-E841-9E54-82DE915C2D4A}"/>
              </a:ext>
            </a:extLst>
          </p:cNvPr>
          <p:cNvSpPr>
            <a:spLocks noGrp="1"/>
          </p:cNvSpPr>
          <p:nvPr>
            <p:ph type="body" idx="1"/>
          </p:nvPr>
        </p:nvSpPr>
        <p:spPr>
          <a:xfrm>
            <a:off x="442913" y="1825625"/>
            <a:ext cx="11306176" cy="45910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4E9D05-139A-5D95-0B15-6FD1F1CB02CE}"/>
              </a:ext>
            </a:extLst>
          </p:cNvPr>
          <p:cNvSpPr>
            <a:spLocks noGrp="1"/>
          </p:cNvSpPr>
          <p:nvPr>
            <p:ph type="dt" sz="half" idx="2"/>
          </p:nvPr>
        </p:nvSpPr>
        <p:spPr>
          <a:xfrm>
            <a:off x="442913" y="6416674"/>
            <a:ext cx="2869588" cy="441325"/>
          </a:xfrm>
          <a:prstGeom prst="rect">
            <a:avLst/>
          </a:prstGeom>
        </p:spPr>
        <p:txBody>
          <a:bodyPr vert="horz" lIns="91440" tIns="45720" rIns="91440" bIns="45720" rtlCol="0" anchor="ctr"/>
          <a:lstStyle>
            <a:lvl1pPr algn="l">
              <a:defRPr sz="1000">
                <a:solidFill>
                  <a:schemeClr val="tx1">
                    <a:tint val="75000"/>
                  </a:schemeClr>
                </a:solidFill>
              </a:defRPr>
            </a:lvl1pPr>
          </a:lstStyle>
          <a:p>
            <a:fld id="{3D1F8BCF-146E-D347-B03F-A5DDCED1E727}" type="datetimeFigureOut">
              <a:rPr lang="en-GB"/>
              <a:pPr/>
              <a:t>22/07/2026</a:t>
            </a:fld>
            <a:endParaRPr lang="en-GB"/>
          </a:p>
        </p:txBody>
      </p:sp>
    </p:spTree>
    <p:extLst>
      <p:ext uri="{BB962C8B-B14F-4D97-AF65-F5344CB8AC3E}">
        <p14:creationId xmlns:p14="http://schemas.microsoft.com/office/powerpoint/2010/main" val="970841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Lst>
  <p:hf hdr="0" ftr="0" dt="0"/>
  <p:txStyles>
    <p:titleStyle>
      <a:lvl1pPr algn="l" defTabSz="914400" rtl="0" eaLnBrk="1" latinLnBrk="0" hangingPunct="1">
        <a:lnSpc>
          <a:spcPct val="90000"/>
        </a:lnSpc>
        <a:spcBef>
          <a:spcPct val="0"/>
        </a:spcBef>
        <a:buNone/>
        <a:defRPr sz="4500" b="1" i="0" kern="1200">
          <a:solidFill>
            <a:srgbClr val="2A2A2A"/>
          </a:solidFill>
          <a:latin typeface="Silka SemiBold" pitchFamily="2" charset="77"/>
          <a:ea typeface="+mj-ea"/>
          <a:cs typeface="+mj-cs"/>
        </a:defRPr>
      </a:lvl1pPr>
    </p:titleStyle>
    <p:bodyStyle>
      <a:lvl1pPr marL="0" indent="0" algn="l" defTabSz="914400" rtl="0" eaLnBrk="1" latinLnBrk="0" hangingPunct="1">
        <a:lnSpc>
          <a:spcPct val="150000"/>
        </a:lnSpc>
        <a:spcBef>
          <a:spcPts val="1000"/>
        </a:spcBef>
        <a:buFont typeface="Arial" panose="020B0604020202020204" pitchFamily="34" charset="0"/>
        <a:buNone/>
        <a:defRPr sz="1400" b="0" i="0" kern="1200">
          <a:solidFill>
            <a:srgbClr val="2A2A2A"/>
          </a:solidFill>
          <a:latin typeface="Silka" pitchFamily="2" charset="77"/>
          <a:ea typeface="+mn-ea"/>
          <a:cs typeface="+mn-cs"/>
        </a:defRPr>
      </a:lvl1pPr>
      <a:lvl2pPr marL="0" indent="0" algn="l" defTabSz="914400" rtl="0" eaLnBrk="1" latinLnBrk="0" hangingPunct="1">
        <a:lnSpc>
          <a:spcPct val="150000"/>
        </a:lnSpc>
        <a:spcBef>
          <a:spcPts val="500"/>
        </a:spcBef>
        <a:buFont typeface="Arial" panose="020B0604020202020204" pitchFamily="34" charset="0"/>
        <a:buNone/>
        <a:defRPr sz="1400" b="1" i="0" kern="1200">
          <a:solidFill>
            <a:srgbClr val="2A2A2A"/>
          </a:solidFill>
          <a:latin typeface="Silka SemiBold" pitchFamily="2" charset="77"/>
          <a:ea typeface="+mn-ea"/>
          <a:cs typeface="+mn-cs"/>
        </a:defRPr>
      </a:lvl2pPr>
      <a:lvl3pPr marL="0" indent="0" algn="l" defTabSz="914400" rtl="0" eaLnBrk="1" latinLnBrk="0" hangingPunct="1">
        <a:lnSpc>
          <a:spcPct val="150000"/>
        </a:lnSpc>
        <a:spcBef>
          <a:spcPts val="500"/>
        </a:spcBef>
        <a:buFont typeface="Arial" panose="020B0604020202020204" pitchFamily="34" charset="0"/>
        <a:buNone/>
        <a:defRPr sz="1400" b="0" i="1" kern="1200">
          <a:solidFill>
            <a:srgbClr val="2A2A2A"/>
          </a:solidFill>
          <a:latin typeface="Silka Bold" pitchFamily="2" charset="77"/>
          <a:ea typeface="+mn-ea"/>
          <a:cs typeface="+mn-cs"/>
        </a:defRPr>
      </a:lvl3pPr>
      <a:lvl4pPr marL="0" indent="0" algn="l" defTabSz="914400" rtl="0" eaLnBrk="1" latinLnBrk="0" hangingPunct="1">
        <a:lnSpc>
          <a:spcPct val="150000"/>
        </a:lnSpc>
        <a:spcBef>
          <a:spcPts val="500"/>
        </a:spcBef>
        <a:buFont typeface="Arial" panose="020B0604020202020204" pitchFamily="34" charset="0"/>
        <a:buNone/>
        <a:defRPr sz="1400" b="1" i="1" kern="1200">
          <a:solidFill>
            <a:srgbClr val="2A2A2A"/>
          </a:solidFill>
          <a:latin typeface="Silka SemiBold" pitchFamily="2" charset="77"/>
          <a:ea typeface="+mn-ea"/>
          <a:cs typeface="+mn-cs"/>
        </a:defRPr>
      </a:lvl4pPr>
      <a:lvl5pPr marL="285750" indent="-285750" algn="l" defTabSz="914400" rtl="0" eaLnBrk="1" latinLnBrk="0" hangingPunct="1">
        <a:lnSpc>
          <a:spcPct val="150000"/>
        </a:lnSpc>
        <a:spcBef>
          <a:spcPts val="500"/>
        </a:spcBef>
        <a:buFont typeface="Arial" panose="020B0604020202020204" pitchFamily="34" charset="0"/>
        <a:buChar char="•"/>
        <a:defRPr sz="1400" kern="1200">
          <a:solidFill>
            <a:srgbClr val="2A2A2A"/>
          </a:solidFill>
          <a:latin typeface="Silka"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3" orient="horz" pos="4320">
          <p15:clr>
            <a:srgbClr val="F26B43"/>
          </p15:clr>
        </p15:guide>
        <p15:guide id="4" pos="506">
          <p15:clr>
            <a:srgbClr val="F26B43"/>
          </p15:clr>
        </p15:guide>
        <p15:guide id="5" pos="415">
          <p15:clr>
            <a:srgbClr val="F26B43"/>
          </p15:clr>
        </p15:guide>
        <p15:guide id="6" orient="horz" pos="2092">
          <p15:clr>
            <a:srgbClr val="F26B43"/>
          </p15:clr>
        </p15:guide>
        <p15:guide id="7">
          <p15:clr>
            <a:srgbClr val="F26B43"/>
          </p15:clr>
        </p15:guide>
        <p15:guide id="8" pos="7680">
          <p15:clr>
            <a:srgbClr val="F26B43"/>
          </p15:clr>
        </p15:guide>
        <p15:guide id="10" orient="horz" pos="663">
          <p15:clr>
            <a:srgbClr val="F26B43"/>
          </p15:clr>
        </p15:guide>
        <p15:guide id="11" pos="279">
          <p15:clr>
            <a:srgbClr val="F26B43"/>
          </p15:clr>
        </p15:guide>
        <p15:guide id="12" orient="horz" pos="4042">
          <p15:clr>
            <a:srgbClr val="F26B43"/>
          </p15:clr>
        </p15:guide>
        <p15:guide id="13" pos="7401">
          <p15:clr>
            <a:srgbClr val="F26B43"/>
          </p15:clr>
        </p15:guide>
        <p15:guide id="14" pos="5745">
          <p15:clr>
            <a:srgbClr val="F26B43"/>
          </p15:clr>
        </p15:guide>
        <p15:guide id="15" pos="5586">
          <p15:clr>
            <a:srgbClr val="F26B43"/>
          </p15:clr>
        </p15:guide>
        <p15:guide id="16" pos="3931">
          <p15:clr>
            <a:srgbClr val="F26B43"/>
          </p15:clr>
        </p15:guide>
        <p15:guide id="17" orient="horz" pos="3906">
          <p15:clr>
            <a:srgbClr val="F26B43"/>
          </p15:clr>
        </p15:guide>
        <p15:guide id="18" orient="horz" pos="255">
          <p15:clr>
            <a:srgbClr val="F26B43"/>
          </p15:clr>
        </p15:guide>
        <p15:guide id="19" pos="3749">
          <p15:clr>
            <a:srgbClr val="F26B43"/>
          </p15:clr>
        </p15:guide>
        <p15:guide id="20" pos="2094">
          <p15:clr>
            <a:srgbClr val="F26B43"/>
          </p15:clr>
        </p15:guide>
        <p15:guide id="21" pos="1935">
          <p15:clr>
            <a:srgbClr val="F26B43"/>
          </p15:clr>
        </p15:guide>
        <p15:guide id="22" orient="horz" pos="890">
          <p15:clr>
            <a:srgbClr val="F26B43"/>
          </p15:clr>
        </p15:guide>
        <p15:guide id="23" pos="520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6.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svg"/><Relationship Id="rId12" Type="http://schemas.openxmlformats.org/officeDocument/2006/relationships/image" Target="../media/image14.png"/><Relationship Id="rId2" Type="http://schemas.openxmlformats.org/officeDocument/2006/relationships/image" Target="../media/image26.svg"/><Relationship Id="rId1" Type="http://schemas.openxmlformats.org/officeDocument/2006/relationships/slideLayout" Target="../slideLayouts/slideLayout13.xml"/><Relationship Id="rId6" Type="http://schemas.openxmlformats.org/officeDocument/2006/relationships/image" Target="../media/image30.svg"/><Relationship Id="rId11" Type="http://schemas.openxmlformats.org/officeDocument/2006/relationships/image" Target="../media/image35.svg"/><Relationship Id="rId5" Type="http://schemas.openxmlformats.org/officeDocument/2006/relationships/image" Target="../media/image29.sv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svg"/></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chart" Target="../charts/chart3.xml"/><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2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hyperlink" Target="https://eastcambs.gov.uk/sites/default/files/2024-10/Health%20and%20Wellbeing%20Strategy.pdf"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667B9D3-9F78-8CF7-DB91-9F378D083572}"/>
              </a:ext>
            </a:extLst>
          </p:cNvPr>
          <p:cNvSpPr>
            <a:spLocks noGrp="1"/>
          </p:cNvSpPr>
          <p:nvPr>
            <p:ph idx="1"/>
          </p:nvPr>
        </p:nvSpPr>
        <p:spPr>
          <a:xfrm>
            <a:off x="3887183" y="212609"/>
            <a:ext cx="7762875" cy="6266074"/>
          </a:xfrm>
        </p:spPr>
        <p:txBody>
          <a:bodyPr>
            <a:normAutofit/>
          </a:bodyPr>
          <a:lstStyle/>
          <a:p>
            <a:pPr marL="0" indent="0" algn="ctr">
              <a:buNone/>
            </a:pPr>
            <a:endParaRPr lang="en-GB" b="1"/>
          </a:p>
          <a:p>
            <a:pPr marL="0" indent="0" algn="ctr">
              <a:buNone/>
            </a:pPr>
            <a:r>
              <a:rPr lang="en-GB" sz="4800" b="1">
                <a:solidFill>
                  <a:srgbClr val="002060"/>
                </a:solidFill>
                <a:effectLst>
                  <a:outerShdw blurRad="38100" dist="38100" dir="2700000" algn="tl">
                    <a:srgbClr val="000000">
                      <a:alpha val="43137"/>
                    </a:srgbClr>
                  </a:outerShdw>
                </a:effectLst>
              </a:rPr>
              <a:t>Integrated Neighbourhood Frailty Work in East Cambridgeshire </a:t>
            </a:r>
          </a:p>
          <a:p>
            <a:pPr marL="0" indent="0" algn="ctr">
              <a:buNone/>
            </a:pPr>
            <a:endParaRPr lang="en-GB" sz="1800" b="1" i="1">
              <a:solidFill>
                <a:srgbClr val="002060"/>
              </a:solidFill>
            </a:endParaRPr>
          </a:p>
          <a:p>
            <a:pPr marL="0" indent="0" algn="ctr">
              <a:spcBef>
                <a:spcPts val="600"/>
              </a:spcBef>
              <a:buNone/>
            </a:pPr>
            <a:r>
              <a:rPr lang="en-GB" sz="3600" b="1">
                <a:solidFill>
                  <a:srgbClr val="002060"/>
                </a:solidFill>
              </a:rPr>
              <a:t>What we have built </a:t>
            </a:r>
          </a:p>
          <a:p>
            <a:pPr marL="0" indent="0" algn="ctr">
              <a:spcBef>
                <a:spcPts val="600"/>
              </a:spcBef>
              <a:buNone/>
            </a:pPr>
            <a:r>
              <a:rPr lang="en-GB" sz="3600" b="1">
                <a:solidFill>
                  <a:srgbClr val="002060"/>
                </a:solidFill>
              </a:rPr>
              <a:t>and where we want to go</a:t>
            </a:r>
          </a:p>
          <a:p>
            <a:pPr marL="0" indent="0" algn="ctr">
              <a:buNone/>
            </a:pPr>
            <a:endParaRPr lang="en-GB" sz="3200">
              <a:solidFill>
                <a:srgbClr val="002060"/>
              </a:solidFill>
            </a:endParaRPr>
          </a:p>
          <a:p>
            <a:pPr marL="0" indent="0" algn="ctr">
              <a:buNone/>
            </a:pPr>
            <a:endParaRPr lang="en-GB" b="1">
              <a:solidFill>
                <a:srgbClr val="002060"/>
              </a:solidFill>
            </a:endParaRPr>
          </a:p>
        </p:txBody>
      </p:sp>
      <p:pic>
        <p:nvPicPr>
          <p:cNvPr id="7" name="Picture 6" descr="Diagram, engineering drawing&#10;&#10;Description automatically generated">
            <a:extLst>
              <a:ext uri="{FF2B5EF4-FFF2-40B4-BE49-F238E27FC236}">
                <a16:creationId xmlns:a16="http://schemas.microsoft.com/office/drawing/2014/main" id="{9C943E75-580B-B63C-3F28-B31886EC8B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741" y="2460266"/>
            <a:ext cx="2024661" cy="1770761"/>
          </a:xfrm>
          <a:prstGeom prst="rect">
            <a:avLst/>
          </a:prstGeom>
        </p:spPr>
      </p:pic>
      <p:pic>
        <p:nvPicPr>
          <p:cNvPr id="8" name="Picture 7">
            <a:extLst>
              <a:ext uri="{FF2B5EF4-FFF2-40B4-BE49-F238E27FC236}">
                <a16:creationId xmlns:a16="http://schemas.microsoft.com/office/drawing/2014/main" id="{BDBEC6D9-8BAF-2C22-A96F-B0542BE49D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976" y="555476"/>
            <a:ext cx="2543426" cy="1534826"/>
          </a:xfrm>
          <a:prstGeom prst="rect">
            <a:avLst/>
          </a:prstGeom>
        </p:spPr>
      </p:pic>
      <p:pic>
        <p:nvPicPr>
          <p:cNvPr id="9" name="Picture 8">
            <a:extLst>
              <a:ext uri="{FF2B5EF4-FFF2-40B4-BE49-F238E27FC236}">
                <a16:creationId xmlns:a16="http://schemas.microsoft.com/office/drawing/2014/main" id="{0A659082-DB3A-745F-5D62-25EE83558A27}"/>
              </a:ext>
            </a:extLst>
          </p:cNvPr>
          <p:cNvPicPr>
            <a:picLocks noChangeAspect="1"/>
          </p:cNvPicPr>
          <p:nvPr/>
        </p:nvPicPr>
        <p:blipFill>
          <a:blip r:embed="rId4"/>
          <a:stretch>
            <a:fillRect/>
          </a:stretch>
        </p:blipFill>
        <p:spPr>
          <a:xfrm>
            <a:off x="469206" y="4600991"/>
            <a:ext cx="3607494" cy="1665604"/>
          </a:xfrm>
          <a:prstGeom prst="rect">
            <a:avLst/>
          </a:prstGeom>
        </p:spPr>
      </p:pic>
    </p:spTree>
    <p:extLst>
      <p:ext uri="{BB962C8B-B14F-4D97-AF65-F5344CB8AC3E}">
        <p14:creationId xmlns:p14="http://schemas.microsoft.com/office/powerpoint/2010/main" val="3910637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9877B-FF44-8656-F2CD-EDB466CC3873}"/>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A8C94F7E-22FA-C3F1-86C9-3A7D077A4FA2}"/>
              </a:ext>
            </a:extLst>
          </p:cNvPr>
          <p:cNvSpPr/>
          <p:nvPr/>
        </p:nvSpPr>
        <p:spPr>
          <a:xfrm>
            <a:off x="261566" y="602083"/>
            <a:ext cx="5486388" cy="4225473"/>
          </a:xfrm>
          <a:prstGeom prst="rect">
            <a:avLst/>
          </a:prstGeom>
          <a:solidFill>
            <a:srgbClr val="70AD47">
              <a:lumMod val="20000"/>
              <a:lumOff val="80000"/>
            </a:srgbClr>
          </a:solidFill>
          <a:ln w="25400" cap="flat" cmpd="sng" algn="ctr">
            <a:solidFill>
              <a:srgbClr val="70AD47">
                <a:alpha val="50000"/>
              </a:srgb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solidFill>
                  <a:srgbClr val="4472C4">
                    <a:lumMod val="75000"/>
                  </a:srgbClr>
                </a:solidFill>
              </a:ln>
              <a:no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9012FF6-3427-D9E7-3813-DA187BCD4B35}"/>
              </a:ext>
            </a:extLst>
          </p:cNvPr>
          <p:cNvSpPr/>
          <p:nvPr/>
        </p:nvSpPr>
        <p:spPr>
          <a:xfrm>
            <a:off x="439664" y="4283299"/>
            <a:ext cx="10747606" cy="1740921"/>
          </a:xfrm>
          <a:prstGeom prst="rect">
            <a:avLst/>
          </a:prstGeom>
          <a:solidFill>
            <a:srgbClr val="4472C4">
              <a:lumMod val="20000"/>
              <a:lumOff val="80000"/>
            </a:srgbClr>
          </a:solidFill>
          <a:ln w="25400" cap="flat" cmpd="sng" algn="ctr">
            <a:solidFill>
              <a:srgbClr val="7030A0">
                <a:alpha val="50000"/>
              </a:srgb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solidFill>
                  <a:srgbClr val="4472C4">
                    <a:lumMod val="75000"/>
                  </a:srgbClr>
                </a:solidFill>
              </a:ln>
              <a:no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17DA7F5C-11A4-E465-4D2F-E24DA66DF0DD}"/>
              </a:ext>
            </a:extLst>
          </p:cNvPr>
          <p:cNvSpPr/>
          <p:nvPr/>
        </p:nvSpPr>
        <p:spPr>
          <a:xfrm>
            <a:off x="8567051" y="602083"/>
            <a:ext cx="1402005" cy="3900775"/>
          </a:xfrm>
          <a:prstGeom prst="rect">
            <a:avLst/>
          </a:prstGeom>
          <a:solidFill>
            <a:srgbClr val="5B9BD5">
              <a:lumMod val="40000"/>
              <a:lumOff val="60000"/>
            </a:srgbClr>
          </a:solidFill>
          <a:ln w="25400" cap="rnd" cmpd="sng" algn="ctr">
            <a:solidFill>
              <a:srgbClr val="5B9BD5">
                <a:lumMod val="75000"/>
                <a:alpha val="50000"/>
              </a:srgbClr>
            </a:solidFill>
            <a:prstDash val="solid"/>
            <a:round/>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solidFill>
                  <a:srgbClr val="4472C4">
                    <a:lumMod val="75000"/>
                  </a:srgbClr>
                </a:solidFill>
              </a:ln>
              <a:no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B5B0B1A1-7CD4-2ACB-4453-5570E02ADF3F}"/>
              </a:ext>
            </a:extLst>
          </p:cNvPr>
          <p:cNvSpPr/>
          <p:nvPr/>
        </p:nvSpPr>
        <p:spPr>
          <a:xfrm>
            <a:off x="5702010" y="855603"/>
            <a:ext cx="2842364" cy="3643677"/>
          </a:xfrm>
          <a:prstGeom prst="rect">
            <a:avLst/>
          </a:prstGeom>
          <a:solidFill>
            <a:srgbClr val="D6D1FF"/>
          </a:solidFill>
          <a:ln w="25400" cap="flat" cmpd="sng" algn="ctr">
            <a:solidFill>
              <a:srgbClr val="44546A">
                <a:lumMod val="60000"/>
                <a:lumOff val="40000"/>
                <a:alpha val="50000"/>
              </a:srgb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solidFill>
                  <a:srgbClr val="4472C4">
                    <a:lumMod val="75000"/>
                  </a:srgbClr>
                </a:solidFill>
              </a:ln>
              <a:no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917518DF-8994-18A3-3AB9-05C0770F77F3}"/>
              </a:ext>
            </a:extLst>
          </p:cNvPr>
          <p:cNvSpPr/>
          <p:nvPr/>
        </p:nvSpPr>
        <p:spPr>
          <a:xfrm>
            <a:off x="9952328" y="833780"/>
            <a:ext cx="1773836" cy="3615155"/>
          </a:xfrm>
          <a:prstGeom prst="rect">
            <a:avLst/>
          </a:prstGeom>
          <a:solidFill>
            <a:srgbClr val="FFDDEE"/>
          </a:solidFill>
          <a:ln w="25400" cap="rnd">
            <a:solidFill>
              <a:srgbClr val="FFC000">
                <a:alpha val="50000"/>
              </a:srgbClr>
            </a:solidFill>
            <a:round/>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n>
                <a:solidFill>
                  <a:schemeClr val="accent5">
                    <a:lumMod val="75000"/>
                  </a:schemeClr>
                </a:solidFill>
              </a:ln>
              <a:noFill/>
            </a:endParaRPr>
          </a:p>
        </p:txBody>
      </p:sp>
      <p:sp>
        <p:nvSpPr>
          <p:cNvPr id="6" name="Rectangle 5">
            <a:extLst>
              <a:ext uri="{FF2B5EF4-FFF2-40B4-BE49-F238E27FC236}">
                <a16:creationId xmlns:a16="http://schemas.microsoft.com/office/drawing/2014/main" id="{A19A75CF-6080-BBEB-FC67-0A4E91315AA3}"/>
              </a:ext>
            </a:extLst>
          </p:cNvPr>
          <p:cNvSpPr/>
          <p:nvPr/>
        </p:nvSpPr>
        <p:spPr>
          <a:xfrm>
            <a:off x="1118937" y="5630667"/>
            <a:ext cx="9019301" cy="685963"/>
          </a:xfrm>
          <a:prstGeom prst="rect">
            <a:avLst/>
          </a:prstGeom>
          <a:solidFill>
            <a:srgbClr val="FFC000">
              <a:lumMod val="40000"/>
              <a:lumOff val="60000"/>
            </a:srgbClr>
          </a:solidFill>
          <a:ln w="25400" cap="flat" cmpd="sng" algn="ctr">
            <a:solidFill>
              <a:srgbClr val="C00000">
                <a:alpha val="50000"/>
              </a:srgbClr>
            </a:solidFill>
            <a:prstDash val="solid"/>
            <a:miter lim="800000"/>
          </a:ln>
          <a:effectLst>
            <a:softEdge rad="635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800" b="0" i="0" u="none" strike="noStrike" kern="0" cap="none" spc="0" normalizeH="0" baseline="0" noProof="0">
              <a:ln>
                <a:solidFill>
                  <a:srgbClr val="4472C4">
                    <a:lumMod val="75000"/>
                  </a:srgbClr>
                </a:solidFill>
              </a:ln>
              <a:no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EF3C33D-5D11-FB11-72BD-83B9D1831B2A}"/>
              </a:ext>
            </a:extLst>
          </p:cNvPr>
          <p:cNvSpPr/>
          <p:nvPr/>
        </p:nvSpPr>
        <p:spPr>
          <a:xfrm>
            <a:off x="3548658" y="5758533"/>
            <a:ext cx="801960" cy="315739"/>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GP Partner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 Mary’s</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FAE7CDF9-ABA9-20D7-7018-1236EFD433B3}"/>
              </a:ext>
            </a:extLst>
          </p:cNvPr>
          <p:cNvSpPr/>
          <p:nvPr/>
        </p:nvSpPr>
        <p:spPr>
          <a:xfrm>
            <a:off x="2551964" y="5756096"/>
            <a:ext cx="901937" cy="32592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GP Partner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 George’s</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1A70194-0B9B-9D9E-DB4E-605B79E6A0DB}"/>
              </a:ext>
            </a:extLst>
          </p:cNvPr>
          <p:cNvSpPr/>
          <p:nvPr/>
        </p:nvSpPr>
        <p:spPr>
          <a:xfrm>
            <a:off x="4445375" y="5754734"/>
            <a:ext cx="801960" cy="34032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GP Partner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Cathedral</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463443-244D-87C9-DB0F-66AFA99D2399}"/>
              </a:ext>
            </a:extLst>
          </p:cNvPr>
          <p:cNvSpPr/>
          <p:nvPr/>
        </p:nvSpPr>
        <p:spPr>
          <a:xfrm>
            <a:off x="7313606" y="5753406"/>
            <a:ext cx="744568" cy="34715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GP Partner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Staploe</a:t>
            </a:r>
          </a:p>
        </p:txBody>
      </p:sp>
      <p:sp>
        <p:nvSpPr>
          <p:cNvPr id="13" name="Rectangle 12">
            <a:extLst>
              <a:ext uri="{FF2B5EF4-FFF2-40B4-BE49-F238E27FC236}">
                <a16:creationId xmlns:a16="http://schemas.microsoft.com/office/drawing/2014/main" id="{DE25B6E8-457C-D398-98D4-2A1F2BFCFEB6}"/>
              </a:ext>
            </a:extLst>
          </p:cNvPr>
          <p:cNvSpPr/>
          <p:nvPr/>
        </p:nvSpPr>
        <p:spPr>
          <a:xfrm>
            <a:off x="9079178" y="5753405"/>
            <a:ext cx="857964" cy="33755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GP Partner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Burwell</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5DE2687F-92F9-BF50-B376-BA14A6F08D52}"/>
              </a:ext>
            </a:extLst>
          </p:cNvPr>
          <p:cNvSpPr/>
          <p:nvPr/>
        </p:nvSpPr>
        <p:spPr>
          <a:xfrm>
            <a:off x="8145873" y="5754181"/>
            <a:ext cx="845606" cy="345606"/>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GP Partner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Haddenham</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1502F9E-0189-EB7D-61C5-21381B8ECCDE}"/>
              </a:ext>
            </a:extLst>
          </p:cNvPr>
          <p:cNvSpPr/>
          <p:nvPr/>
        </p:nvSpPr>
        <p:spPr>
          <a:xfrm>
            <a:off x="3176896" y="4110167"/>
            <a:ext cx="1190974" cy="47590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Lead</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 Health &amp; Wellbeing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endParaRPr kumimoji="0" lang="en-GB" sz="10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1ACC4C8E-629B-F402-B4F0-FCFB940D8900}"/>
              </a:ext>
            </a:extLst>
          </p:cNvPr>
          <p:cNvSpPr/>
          <p:nvPr/>
        </p:nvSpPr>
        <p:spPr>
          <a:xfrm>
            <a:off x="528290" y="4140745"/>
            <a:ext cx="1209350" cy="47590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Service Manager Enhanced Access &amp; Vaccination Prog</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84A0ED2D-8BFB-969B-3E22-CBCE2970F1A8}"/>
              </a:ext>
            </a:extLst>
          </p:cNvPr>
          <p:cNvSpPr/>
          <p:nvPr/>
        </p:nvSpPr>
        <p:spPr>
          <a:xfrm>
            <a:off x="7336421" y="4763340"/>
            <a:ext cx="631810" cy="603268"/>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Projects Lead</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93A367E6-4962-0D4A-077D-8E3115D6D4BD}"/>
              </a:ext>
            </a:extLst>
          </p:cNvPr>
          <p:cNvSpPr/>
          <p:nvPr/>
        </p:nvSpPr>
        <p:spPr>
          <a:xfrm>
            <a:off x="6422178" y="4764785"/>
            <a:ext cx="804859" cy="622532"/>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PCN Manager</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1657133A-7F6A-F2F5-658B-D53E210B63B6}"/>
              </a:ext>
            </a:extLst>
          </p:cNvPr>
          <p:cNvSpPr/>
          <p:nvPr/>
        </p:nvSpPr>
        <p:spPr>
          <a:xfrm>
            <a:off x="8932730" y="4775985"/>
            <a:ext cx="930421" cy="607156"/>
          </a:xfrm>
          <a:prstGeom prst="rect">
            <a:avLst/>
          </a:prstGeom>
          <a:noFill/>
          <a:ln w="381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PCN GP Lead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for Frailty</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9C19E1D-A6B4-18BF-0C69-F8F244651F23}"/>
              </a:ext>
            </a:extLst>
          </p:cNvPr>
          <p:cNvSpPr/>
          <p:nvPr/>
        </p:nvSpPr>
        <p:spPr>
          <a:xfrm>
            <a:off x="5382373" y="4765888"/>
            <a:ext cx="930421" cy="622532"/>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Assistant PCN Manager</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A2ACC344-7B4B-BCE7-54DA-BEF387F503CC}"/>
              </a:ext>
            </a:extLst>
          </p:cNvPr>
          <p:cNvSpPr/>
          <p:nvPr/>
        </p:nvSpPr>
        <p:spPr>
          <a:xfrm>
            <a:off x="3073601" y="4764723"/>
            <a:ext cx="1027163" cy="631275"/>
          </a:xfrm>
          <a:prstGeom prst="rect">
            <a:avLst/>
          </a:prstGeom>
          <a:noFill/>
          <a:ln w="381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Integrated Neighbourhood Programme Manager </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29B0BEB1-8C6F-5462-6DE8-2B3524E3D786}"/>
              </a:ext>
            </a:extLst>
          </p:cNvPr>
          <p:cNvSpPr/>
          <p:nvPr/>
        </p:nvSpPr>
        <p:spPr>
          <a:xfrm>
            <a:off x="4479291" y="4106038"/>
            <a:ext cx="1098304" cy="47590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Lead Social Prescriber </a:t>
            </a:r>
          </a:p>
        </p:txBody>
      </p:sp>
      <p:sp>
        <p:nvSpPr>
          <p:cNvPr id="27" name="Rectangle 26">
            <a:extLst>
              <a:ext uri="{FF2B5EF4-FFF2-40B4-BE49-F238E27FC236}">
                <a16:creationId xmlns:a16="http://schemas.microsoft.com/office/drawing/2014/main" id="{2AC87D73-A107-E867-5E72-618B2CA096D0}"/>
              </a:ext>
            </a:extLst>
          </p:cNvPr>
          <p:cNvSpPr/>
          <p:nvPr/>
        </p:nvSpPr>
        <p:spPr>
          <a:xfrm>
            <a:off x="731514" y="4749563"/>
            <a:ext cx="1008837" cy="642663"/>
          </a:xfrm>
          <a:prstGeom prst="rect">
            <a:avLst/>
          </a:pr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Personalised Care Team Lead Prac</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A4643C40-FE38-3513-360C-696424C3BB7A}"/>
              </a:ext>
            </a:extLst>
          </p:cNvPr>
          <p:cNvSpPr/>
          <p:nvPr/>
        </p:nvSpPr>
        <p:spPr>
          <a:xfrm>
            <a:off x="9972535" y="4766917"/>
            <a:ext cx="930421" cy="59969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PCN GP Lead for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Mental Health</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D2768052-6428-E19C-9088-4BBFE8FEC95B}"/>
              </a:ext>
            </a:extLst>
          </p:cNvPr>
          <p:cNvSpPr/>
          <p:nvPr/>
        </p:nvSpPr>
        <p:spPr>
          <a:xfrm>
            <a:off x="4212110" y="4769287"/>
            <a:ext cx="1071493" cy="619149"/>
          </a:xfrm>
          <a:prstGeom prst="rect">
            <a:avLst/>
          </a:prstGeom>
          <a:noFill/>
          <a:ln w="3810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PCN </a:t>
            </a:r>
            <a:r>
              <a:rPr lang="en-GB" sz="1000" kern="0">
                <a:solidFill>
                  <a:prstClr val="black"/>
                </a:solidFill>
                <a:latin typeface="Calibri" panose="020F0502020204030204"/>
              </a:rPr>
              <a:t>&amp;</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 Neighbourhood Administrator</a:t>
            </a:r>
            <a:endParaRPr lang="en-GB" sz="1000" kern="0">
              <a:solidFill>
                <a:prstClr val="black"/>
              </a:solidFill>
              <a:latin typeface="Calibri" panose="020F0502020204030204"/>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6967D738-70E0-D2BA-56FF-91DEB27EE096}"/>
              </a:ext>
            </a:extLst>
          </p:cNvPr>
          <p:cNvSpPr/>
          <p:nvPr/>
        </p:nvSpPr>
        <p:spPr>
          <a:xfrm>
            <a:off x="1838235" y="2859820"/>
            <a:ext cx="1175652" cy="493620"/>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Safeguarding Coordinator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 Georges</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7C25D569-B338-9921-9F45-3D05674A5E07}"/>
              </a:ext>
            </a:extLst>
          </p:cNvPr>
          <p:cNvSpPr/>
          <p:nvPr/>
        </p:nvSpPr>
        <p:spPr>
          <a:xfrm>
            <a:off x="1839499" y="4123111"/>
            <a:ext cx="1171285" cy="45883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Recovery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endParaRPr kumimoji="0" lang="en-GB" sz="10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6EB32585-1588-5FA3-2C3E-89A3298B21FB}"/>
              </a:ext>
            </a:extLst>
          </p:cNvPr>
          <p:cNvSpPr/>
          <p:nvPr/>
        </p:nvSpPr>
        <p:spPr>
          <a:xfrm>
            <a:off x="3164102" y="3221997"/>
            <a:ext cx="1192315" cy="33577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Infant Feeding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endParaRPr kumimoji="0" lang="en-GB" sz="10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E5955025-C90B-920C-5560-502B463EBE2D}"/>
              </a:ext>
            </a:extLst>
          </p:cNvPr>
          <p:cNvSpPr/>
          <p:nvPr/>
        </p:nvSpPr>
        <p:spPr>
          <a:xfrm>
            <a:off x="547622" y="2353941"/>
            <a:ext cx="1172833" cy="504036"/>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Neighbourhood Carers Lead</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19D8B8C6-02B6-DE9E-8270-3C1D5C7AAC98}"/>
              </a:ext>
            </a:extLst>
          </p:cNvPr>
          <p:cNvSpPr/>
          <p:nvPr/>
        </p:nvSpPr>
        <p:spPr>
          <a:xfrm>
            <a:off x="439663" y="879940"/>
            <a:ext cx="2041344" cy="369358"/>
          </a:xfrm>
          <a:prstGeom prst="rect">
            <a:avLst/>
          </a:prstGeom>
          <a:solidFill>
            <a:schemeClr val="accent6">
              <a:lumMod val="20000"/>
              <a:lumOff val="80000"/>
            </a:schemeClr>
          </a:solidFill>
          <a:ln w="12700" cap="flat" cmpd="sng" algn="ctr">
            <a:solidFill>
              <a:sysClr val="windowText" lastClr="000000">
                <a:alpha val="0"/>
              </a:sys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prstClr val="black"/>
                </a:solidFill>
                <a:effectLst/>
                <a:uLnTx/>
                <a:uFillTx/>
                <a:latin typeface="Calibri" panose="020F0502020204030204"/>
                <a:ea typeface="+mn-ea"/>
                <a:cs typeface="+mn-cs"/>
              </a:rPr>
              <a:t>Personalised Care Team</a:t>
            </a:r>
            <a:endParaRPr kumimoji="0" lang="en-GB" sz="14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145E4D7A-8915-870F-6914-502982A8792E}"/>
              </a:ext>
            </a:extLst>
          </p:cNvPr>
          <p:cNvSpPr/>
          <p:nvPr/>
        </p:nvSpPr>
        <p:spPr>
          <a:xfrm>
            <a:off x="3147005" y="1371189"/>
            <a:ext cx="1188719" cy="400768"/>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Health &amp; Wellbeing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 Ely North</a:t>
            </a:r>
          </a:p>
        </p:txBody>
      </p:sp>
      <p:sp>
        <p:nvSpPr>
          <p:cNvPr id="38" name="Rectangle 37">
            <a:extLst>
              <a:ext uri="{FF2B5EF4-FFF2-40B4-BE49-F238E27FC236}">
                <a16:creationId xmlns:a16="http://schemas.microsoft.com/office/drawing/2014/main" id="{1C3B843C-C469-CA13-48D3-05D7357BBDDF}"/>
              </a:ext>
            </a:extLst>
          </p:cNvPr>
          <p:cNvSpPr/>
          <p:nvPr/>
        </p:nvSpPr>
        <p:spPr>
          <a:xfrm>
            <a:off x="3163902" y="1842641"/>
            <a:ext cx="1188719" cy="35283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Health &amp; Wellbeing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 Ely North</a:t>
            </a:r>
          </a:p>
        </p:txBody>
      </p:sp>
      <p:sp>
        <p:nvSpPr>
          <p:cNvPr id="39" name="Rectangle 38">
            <a:extLst>
              <a:ext uri="{FF2B5EF4-FFF2-40B4-BE49-F238E27FC236}">
                <a16:creationId xmlns:a16="http://schemas.microsoft.com/office/drawing/2014/main" id="{F84E0FFE-F9B4-743C-3C0F-03243B441EBB}"/>
              </a:ext>
            </a:extLst>
          </p:cNvPr>
          <p:cNvSpPr/>
          <p:nvPr/>
        </p:nvSpPr>
        <p:spPr>
          <a:xfrm>
            <a:off x="3160607" y="2278636"/>
            <a:ext cx="1188719" cy="39783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Health &amp; Wellbeing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 Ely South</a:t>
            </a:r>
          </a:p>
        </p:txBody>
      </p:sp>
      <p:sp>
        <p:nvSpPr>
          <p:cNvPr id="40" name="Rectangle 39">
            <a:extLst>
              <a:ext uri="{FF2B5EF4-FFF2-40B4-BE49-F238E27FC236}">
                <a16:creationId xmlns:a16="http://schemas.microsoft.com/office/drawing/2014/main" id="{98BB2AEE-CD20-38FA-B3A2-968642181E5E}"/>
              </a:ext>
            </a:extLst>
          </p:cNvPr>
          <p:cNvSpPr/>
          <p:nvPr/>
        </p:nvSpPr>
        <p:spPr>
          <a:xfrm>
            <a:off x="3165191" y="2746381"/>
            <a:ext cx="1192316" cy="41271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Health &amp; Wellbeing Coach Ely South</a:t>
            </a:r>
          </a:p>
        </p:txBody>
      </p:sp>
      <p:sp>
        <p:nvSpPr>
          <p:cNvPr id="41" name="Rectangle 40">
            <a:extLst>
              <a:ext uri="{FF2B5EF4-FFF2-40B4-BE49-F238E27FC236}">
                <a16:creationId xmlns:a16="http://schemas.microsoft.com/office/drawing/2014/main" id="{26447643-39C5-EA41-5C51-ADFDA56C2487}"/>
              </a:ext>
            </a:extLst>
          </p:cNvPr>
          <p:cNvSpPr/>
          <p:nvPr/>
        </p:nvSpPr>
        <p:spPr>
          <a:xfrm>
            <a:off x="4481922" y="3022941"/>
            <a:ext cx="1095673" cy="459043"/>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Social Prescriber </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Haddenham &amp; Staploe</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59C47D61-CF5B-A961-41B3-9EB16A8892B8}"/>
              </a:ext>
            </a:extLst>
          </p:cNvPr>
          <p:cNvSpPr/>
          <p:nvPr/>
        </p:nvSpPr>
        <p:spPr>
          <a:xfrm>
            <a:off x="4486345" y="3558475"/>
            <a:ext cx="1086829" cy="40178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Social Prescriber  </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Burwell</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C113EAEB-73FE-5AA4-3C27-A8B031CA28DA}"/>
              </a:ext>
            </a:extLst>
          </p:cNvPr>
          <p:cNvSpPr/>
          <p:nvPr/>
        </p:nvSpPr>
        <p:spPr>
          <a:xfrm>
            <a:off x="4486345" y="2511241"/>
            <a:ext cx="1083184" cy="41271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Social Prescriber </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Staploe</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FF43E563-1408-9F15-8ABA-224B27CDC73A}"/>
              </a:ext>
            </a:extLst>
          </p:cNvPr>
          <p:cNvSpPr/>
          <p:nvPr/>
        </p:nvSpPr>
        <p:spPr>
          <a:xfrm>
            <a:off x="4486345" y="1969485"/>
            <a:ext cx="1074030" cy="427230"/>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Social Prescriber </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 George’s</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C551FB47-8F65-B0D7-0904-54F31A3AD117}"/>
              </a:ext>
            </a:extLst>
          </p:cNvPr>
          <p:cNvSpPr/>
          <p:nvPr/>
        </p:nvSpPr>
        <p:spPr>
          <a:xfrm>
            <a:off x="4479291" y="1456845"/>
            <a:ext cx="1073167" cy="41365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Social Prescriber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 Mary’s</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4A6B8FAF-F6D9-8B31-E182-86DFEA832287}"/>
              </a:ext>
            </a:extLst>
          </p:cNvPr>
          <p:cNvSpPr/>
          <p:nvPr/>
        </p:nvSpPr>
        <p:spPr>
          <a:xfrm>
            <a:off x="547622" y="1322696"/>
            <a:ext cx="1170167" cy="42535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MH Connector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Ely South</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DB6CA968-B82E-05FE-8340-507171FD609E}"/>
              </a:ext>
            </a:extLst>
          </p:cNvPr>
          <p:cNvSpPr/>
          <p:nvPr/>
        </p:nvSpPr>
        <p:spPr>
          <a:xfrm>
            <a:off x="547622" y="1840393"/>
            <a:ext cx="1170167" cy="42535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MH Connector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Ely North</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1234731C-5446-34FC-D72D-69B1725BBA9B}"/>
              </a:ext>
            </a:extLst>
          </p:cNvPr>
          <p:cNvSpPr/>
          <p:nvPr/>
        </p:nvSpPr>
        <p:spPr>
          <a:xfrm>
            <a:off x="3165676" y="3617456"/>
            <a:ext cx="1202889" cy="40178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Infant Feeding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endParaRPr kumimoji="0" lang="en-GB" sz="10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55A79A08-BB97-A37A-41B0-2AAA133C913E}"/>
              </a:ext>
            </a:extLst>
          </p:cNvPr>
          <p:cNvSpPr/>
          <p:nvPr/>
        </p:nvSpPr>
        <p:spPr>
          <a:xfrm>
            <a:off x="1847936" y="2233416"/>
            <a:ext cx="1175652" cy="507876"/>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Safeguarding Coordinator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 Mary’s</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ED4D0946-0E9B-BDEB-D238-2F21BB0DE7FB}"/>
              </a:ext>
            </a:extLst>
          </p:cNvPr>
          <p:cNvSpPr/>
          <p:nvPr/>
        </p:nvSpPr>
        <p:spPr>
          <a:xfrm>
            <a:off x="1857661" y="3490797"/>
            <a:ext cx="1175652" cy="507876"/>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Safeguarding Coordinator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Mereside</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82603583-679E-378B-FE42-16A9B90ECD90}"/>
              </a:ext>
            </a:extLst>
          </p:cNvPr>
          <p:cNvSpPr/>
          <p:nvPr/>
        </p:nvSpPr>
        <p:spPr>
          <a:xfrm>
            <a:off x="6323473" y="954876"/>
            <a:ext cx="1457606" cy="365310"/>
          </a:xfrm>
          <a:prstGeom prst="rect">
            <a:avLst/>
          </a:prstGeom>
          <a:solidFill>
            <a:srgbClr val="D6D1FF"/>
          </a:solidFill>
          <a:ln w="12700" cap="flat" cmpd="sng" algn="ctr">
            <a:solidFill>
              <a:srgbClr val="4472C4">
                <a:lumMod val="75000"/>
                <a:alpha val="0"/>
              </a:srgb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prstClr val="black"/>
                </a:solidFill>
                <a:effectLst/>
                <a:uLnTx/>
                <a:uFillTx/>
                <a:latin typeface="Calibri" panose="020F0502020204030204"/>
                <a:ea typeface="+mn-ea"/>
                <a:cs typeface="+mn-cs"/>
              </a:rPr>
              <a:t>Pharmacy Team</a:t>
            </a:r>
            <a:endParaRPr kumimoji="0" lang="en-GB" sz="14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CEA08263-E81B-E110-82DC-00D113F39C40}"/>
              </a:ext>
            </a:extLst>
          </p:cNvPr>
          <p:cNvSpPr/>
          <p:nvPr/>
        </p:nvSpPr>
        <p:spPr>
          <a:xfrm>
            <a:off x="5960965" y="1462270"/>
            <a:ext cx="992163" cy="24291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Pharmacy Tech </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BA25AC32-56D6-85B5-2310-DD56866C1878}"/>
              </a:ext>
            </a:extLst>
          </p:cNvPr>
          <p:cNvSpPr/>
          <p:nvPr/>
        </p:nvSpPr>
        <p:spPr>
          <a:xfrm>
            <a:off x="7083275" y="1455180"/>
            <a:ext cx="1252412" cy="24291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1461FF14-6C7F-26CA-D2BD-332837177D43}"/>
              </a:ext>
            </a:extLst>
          </p:cNvPr>
          <p:cNvSpPr/>
          <p:nvPr/>
        </p:nvSpPr>
        <p:spPr>
          <a:xfrm>
            <a:off x="7083275" y="1789120"/>
            <a:ext cx="1252412" cy="22317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81F0F2C9-6AEC-09F3-0C8C-D703C59E5455}"/>
              </a:ext>
            </a:extLst>
          </p:cNvPr>
          <p:cNvSpPr/>
          <p:nvPr/>
        </p:nvSpPr>
        <p:spPr>
          <a:xfrm>
            <a:off x="7083275" y="2134337"/>
            <a:ext cx="1252412" cy="22317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6C5515CC-E704-23F9-C242-9017AE95FC05}"/>
              </a:ext>
            </a:extLst>
          </p:cNvPr>
          <p:cNvSpPr/>
          <p:nvPr/>
        </p:nvSpPr>
        <p:spPr>
          <a:xfrm>
            <a:off x="7093509" y="2460379"/>
            <a:ext cx="1252412" cy="22317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31996F6E-F4F1-7466-C6CE-83244FD5B09D}"/>
              </a:ext>
            </a:extLst>
          </p:cNvPr>
          <p:cNvSpPr/>
          <p:nvPr/>
        </p:nvSpPr>
        <p:spPr>
          <a:xfrm>
            <a:off x="7083275" y="2805596"/>
            <a:ext cx="1252412" cy="22317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2DEEFDF5-6DC0-BA60-DD2B-1D2942917332}"/>
              </a:ext>
            </a:extLst>
          </p:cNvPr>
          <p:cNvSpPr/>
          <p:nvPr/>
        </p:nvSpPr>
        <p:spPr>
          <a:xfrm>
            <a:off x="7083275" y="3163767"/>
            <a:ext cx="1252412" cy="22317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78A0B655-849B-32D6-43A8-AE1AF1800FAC}"/>
              </a:ext>
            </a:extLst>
          </p:cNvPr>
          <p:cNvSpPr/>
          <p:nvPr/>
        </p:nvSpPr>
        <p:spPr>
          <a:xfrm>
            <a:off x="7093509" y="3500441"/>
            <a:ext cx="1252412" cy="223177"/>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82382723-C49B-A869-E9C2-035FF366D101}"/>
              </a:ext>
            </a:extLst>
          </p:cNvPr>
          <p:cNvSpPr/>
          <p:nvPr/>
        </p:nvSpPr>
        <p:spPr>
          <a:xfrm>
            <a:off x="5959583" y="1790028"/>
            <a:ext cx="992163" cy="24291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Pharmacy Tech </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Rectangle 62">
            <a:extLst>
              <a:ext uri="{FF2B5EF4-FFF2-40B4-BE49-F238E27FC236}">
                <a16:creationId xmlns:a16="http://schemas.microsoft.com/office/drawing/2014/main" id="{D272688F-D2EC-D3A6-8E76-17DA5810B3AB}"/>
              </a:ext>
            </a:extLst>
          </p:cNvPr>
          <p:cNvSpPr/>
          <p:nvPr/>
        </p:nvSpPr>
        <p:spPr>
          <a:xfrm>
            <a:off x="5973333" y="2124467"/>
            <a:ext cx="992163" cy="24291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Pharmacy Tech </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28E08085-A915-6392-E67E-71F9BCD67A2E}"/>
              </a:ext>
            </a:extLst>
          </p:cNvPr>
          <p:cNvSpPr/>
          <p:nvPr/>
        </p:nvSpPr>
        <p:spPr>
          <a:xfrm>
            <a:off x="5973334" y="2468846"/>
            <a:ext cx="992163" cy="24291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Pharmacy Tech </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E44582F8-773E-E07B-BC81-D96CD556498D}"/>
              </a:ext>
            </a:extLst>
          </p:cNvPr>
          <p:cNvSpPr/>
          <p:nvPr/>
        </p:nvSpPr>
        <p:spPr>
          <a:xfrm>
            <a:off x="5973332" y="2832152"/>
            <a:ext cx="992163" cy="24291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Pharmacy Tech </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Rectangle 65">
            <a:extLst>
              <a:ext uri="{FF2B5EF4-FFF2-40B4-BE49-F238E27FC236}">
                <a16:creationId xmlns:a16="http://schemas.microsoft.com/office/drawing/2014/main" id="{55BF0897-635C-2C1F-A33D-EA2AF2F0FCC3}"/>
              </a:ext>
            </a:extLst>
          </p:cNvPr>
          <p:cNvSpPr/>
          <p:nvPr/>
        </p:nvSpPr>
        <p:spPr>
          <a:xfrm>
            <a:off x="5973332" y="3183882"/>
            <a:ext cx="992163" cy="26801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Pharmacy Tech</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Rectangle 66">
            <a:extLst>
              <a:ext uri="{FF2B5EF4-FFF2-40B4-BE49-F238E27FC236}">
                <a16:creationId xmlns:a16="http://schemas.microsoft.com/office/drawing/2014/main" id="{FD823ABD-5D93-3DB0-4133-C8CA0942BEC1}"/>
              </a:ext>
            </a:extLst>
          </p:cNvPr>
          <p:cNvSpPr/>
          <p:nvPr/>
        </p:nvSpPr>
        <p:spPr>
          <a:xfrm>
            <a:off x="8660219" y="758213"/>
            <a:ext cx="1178401" cy="346468"/>
          </a:xfrm>
          <a:prstGeom prst="rect">
            <a:avLst/>
          </a:prstGeom>
          <a:solidFill>
            <a:srgbClr val="5B9BD5">
              <a:lumMod val="40000"/>
              <a:lumOff val="60000"/>
            </a:srgbClr>
          </a:solidFill>
          <a:ln w="12700" cap="flat" cmpd="sng" algn="ctr">
            <a:solidFill>
              <a:srgbClr val="5B9BD5">
                <a:alpha val="0"/>
              </a:srgb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prstClr val="black"/>
                </a:solidFill>
                <a:effectLst/>
                <a:uLnTx/>
                <a:uFillTx/>
                <a:latin typeface="Calibri" panose="020F0502020204030204"/>
                <a:ea typeface="+mn-ea"/>
                <a:cs typeface="+mn-cs"/>
              </a:rPr>
              <a:t>First Contact Physios</a:t>
            </a:r>
            <a:endParaRPr kumimoji="0" lang="en-GB" sz="1400" b="1"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9E9B8893-E4A5-B19C-967F-520350EBEFC8}"/>
              </a:ext>
            </a:extLst>
          </p:cNvPr>
          <p:cNvSpPr/>
          <p:nvPr/>
        </p:nvSpPr>
        <p:spPr>
          <a:xfrm>
            <a:off x="8761511" y="3772572"/>
            <a:ext cx="996819" cy="478516"/>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Lead First Contact Physio</a:t>
            </a:r>
            <a:endParaRPr lang="en-GB" sz="1000"/>
          </a:p>
        </p:txBody>
      </p:sp>
      <p:sp>
        <p:nvSpPr>
          <p:cNvPr id="76" name="Rectangle 75">
            <a:extLst>
              <a:ext uri="{FF2B5EF4-FFF2-40B4-BE49-F238E27FC236}">
                <a16:creationId xmlns:a16="http://schemas.microsoft.com/office/drawing/2014/main" id="{CB99E6A4-DAA8-4BFB-EF8F-EBBEE29E98B8}"/>
              </a:ext>
            </a:extLst>
          </p:cNvPr>
          <p:cNvSpPr/>
          <p:nvPr/>
        </p:nvSpPr>
        <p:spPr>
          <a:xfrm>
            <a:off x="8751734" y="1221488"/>
            <a:ext cx="996819" cy="39255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First Contact Physio</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AD612D93-629B-6745-5846-AE25377E83F0}"/>
              </a:ext>
            </a:extLst>
          </p:cNvPr>
          <p:cNvSpPr/>
          <p:nvPr/>
        </p:nvSpPr>
        <p:spPr>
          <a:xfrm>
            <a:off x="8772745" y="2237358"/>
            <a:ext cx="996819" cy="39255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First Contact Physio</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 name="Rectangle 77">
            <a:extLst>
              <a:ext uri="{FF2B5EF4-FFF2-40B4-BE49-F238E27FC236}">
                <a16:creationId xmlns:a16="http://schemas.microsoft.com/office/drawing/2014/main" id="{74E49C84-35EF-A66B-57F0-A8EBFAE0FA94}"/>
              </a:ext>
            </a:extLst>
          </p:cNvPr>
          <p:cNvSpPr/>
          <p:nvPr/>
        </p:nvSpPr>
        <p:spPr>
          <a:xfrm>
            <a:off x="8751734" y="1700149"/>
            <a:ext cx="996819" cy="39255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First Contact Physio</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5AFC7BB9-6ADA-91F0-1856-C89402E3FB64}"/>
              </a:ext>
            </a:extLst>
          </p:cNvPr>
          <p:cNvSpPr/>
          <p:nvPr/>
        </p:nvSpPr>
        <p:spPr>
          <a:xfrm>
            <a:off x="8767277" y="2722846"/>
            <a:ext cx="996819" cy="39255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First Contact Physio</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3A02B969-08CA-88EE-8225-038B9EB7027C}"/>
              </a:ext>
            </a:extLst>
          </p:cNvPr>
          <p:cNvSpPr/>
          <p:nvPr/>
        </p:nvSpPr>
        <p:spPr>
          <a:xfrm>
            <a:off x="10163516" y="1044083"/>
            <a:ext cx="1445586" cy="383300"/>
          </a:xfrm>
          <a:prstGeom prst="rect">
            <a:avLst/>
          </a:prstGeom>
          <a:solidFill>
            <a:srgbClr val="FFDDEE"/>
          </a:solidFill>
          <a:ln>
            <a:solidFill>
              <a:schemeClr val="tx1">
                <a:alpha val="0"/>
              </a:schemeClr>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latin typeface="Calibri" panose="020F0502020204030204" pitchFamily="34" charset="0"/>
                <a:cs typeface="Calibri" panose="020F0502020204030204" pitchFamily="34" charset="0"/>
              </a:rPr>
              <a:t>General Practice Assistants</a:t>
            </a:r>
            <a:endParaRPr lang="en-GB" sz="1400" b="1">
              <a:latin typeface="Calibri" panose="020F0502020204030204" pitchFamily="34" charset="0"/>
              <a:cs typeface="Calibri" panose="020F0502020204030204" pitchFamily="34" charset="0"/>
            </a:endParaRPr>
          </a:p>
        </p:txBody>
      </p:sp>
      <p:sp>
        <p:nvSpPr>
          <p:cNvPr id="82" name="Rectangle 81">
            <a:extLst>
              <a:ext uri="{FF2B5EF4-FFF2-40B4-BE49-F238E27FC236}">
                <a16:creationId xmlns:a16="http://schemas.microsoft.com/office/drawing/2014/main" id="{D5BC9204-9B04-FA34-6AE5-0F2461CBC1AB}"/>
              </a:ext>
            </a:extLst>
          </p:cNvPr>
          <p:cNvSpPr/>
          <p:nvPr/>
        </p:nvSpPr>
        <p:spPr>
          <a:xfrm>
            <a:off x="10107144" y="1467513"/>
            <a:ext cx="144558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1 St George’s</a:t>
            </a:r>
            <a:endParaRPr lang="en-GB" sz="1000"/>
          </a:p>
        </p:txBody>
      </p:sp>
      <p:sp>
        <p:nvSpPr>
          <p:cNvPr id="83" name="Rectangle 82">
            <a:extLst>
              <a:ext uri="{FF2B5EF4-FFF2-40B4-BE49-F238E27FC236}">
                <a16:creationId xmlns:a16="http://schemas.microsoft.com/office/drawing/2014/main" id="{DCB066E5-3C0E-2E51-D225-819E007FF52D}"/>
              </a:ext>
            </a:extLst>
          </p:cNvPr>
          <p:cNvSpPr/>
          <p:nvPr/>
        </p:nvSpPr>
        <p:spPr>
          <a:xfrm>
            <a:off x="10107144" y="1814636"/>
            <a:ext cx="144558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2 St George’s</a:t>
            </a:r>
            <a:endParaRPr lang="en-GB" sz="1000"/>
          </a:p>
        </p:txBody>
      </p:sp>
      <p:sp>
        <p:nvSpPr>
          <p:cNvPr id="84" name="Rectangle 83">
            <a:extLst>
              <a:ext uri="{FF2B5EF4-FFF2-40B4-BE49-F238E27FC236}">
                <a16:creationId xmlns:a16="http://schemas.microsoft.com/office/drawing/2014/main" id="{874627B7-410B-4C9F-1061-01A8C75F2924}"/>
              </a:ext>
            </a:extLst>
          </p:cNvPr>
          <p:cNvSpPr/>
          <p:nvPr/>
        </p:nvSpPr>
        <p:spPr>
          <a:xfrm>
            <a:off x="10107144" y="2171950"/>
            <a:ext cx="144558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1 St Mary’s</a:t>
            </a:r>
            <a:endParaRPr lang="en-GB" sz="1000"/>
          </a:p>
        </p:txBody>
      </p:sp>
      <p:sp>
        <p:nvSpPr>
          <p:cNvPr id="85" name="Rectangle 84">
            <a:extLst>
              <a:ext uri="{FF2B5EF4-FFF2-40B4-BE49-F238E27FC236}">
                <a16:creationId xmlns:a16="http://schemas.microsoft.com/office/drawing/2014/main" id="{65F3D949-0945-DDE1-F0D1-84DC5634C58C}"/>
              </a:ext>
            </a:extLst>
          </p:cNvPr>
          <p:cNvSpPr/>
          <p:nvPr/>
        </p:nvSpPr>
        <p:spPr>
          <a:xfrm>
            <a:off x="10118994" y="2546136"/>
            <a:ext cx="143373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2 St Mary’s</a:t>
            </a:r>
            <a:endParaRPr lang="en-GB" sz="1000"/>
          </a:p>
        </p:txBody>
      </p:sp>
      <p:sp>
        <p:nvSpPr>
          <p:cNvPr id="86" name="Rectangle 85">
            <a:extLst>
              <a:ext uri="{FF2B5EF4-FFF2-40B4-BE49-F238E27FC236}">
                <a16:creationId xmlns:a16="http://schemas.microsoft.com/office/drawing/2014/main" id="{305A90ED-2E1D-1A88-7B6B-B3ECF5B5F460}"/>
              </a:ext>
            </a:extLst>
          </p:cNvPr>
          <p:cNvSpPr/>
          <p:nvPr/>
        </p:nvSpPr>
        <p:spPr>
          <a:xfrm>
            <a:off x="10116453" y="2914646"/>
            <a:ext cx="144558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1 Cathedral</a:t>
            </a:r>
            <a:endParaRPr lang="en-GB" sz="1000"/>
          </a:p>
        </p:txBody>
      </p:sp>
      <p:sp>
        <p:nvSpPr>
          <p:cNvPr id="87" name="Rectangle 86">
            <a:extLst>
              <a:ext uri="{FF2B5EF4-FFF2-40B4-BE49-F238E27FC236}">
                <a16:creationId xmlns:a16="http://schemas.microsoft.com/office/drawing/2014/main" id="{AD9DC8CE-4013-4AEE-874D-F234AD49E8B4}"/>
              </a:ext>
            </a:extLst>
          </p:cNvPr>
          <p:cNvSpPr/>
          <p:nvPr/>
        </p:nvSpPr>
        <p:spPr>
          <a:xfrm>
            <a:off x="10116453" y="3283156"/>
            <a:ext cx="144558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1 Staploe</a:t>
            </a:r>
            <a:endParaRPr lang="en-GB" sz="1000"/>
          </a:p>
        </p:txBody>
      </p:sp>
      <p:sp>
        <p:nvSpPr>
          <p:cNvPr id="88" name="Rectangle 87">
            <a:extLst>
              <a:ext uri="{FF2B5EF4-FFF2-40B4-BE49-F238E27FC236}">
                <a16:creationId xmlns:a16="http://schemas.microsoft.com/office/drawing/2014/main" id="{F7B2E8CA-D0A6-23B4-85F9-73C6E462DF23}"/>
              </a:ext>
            </a:extLst>
          </p:cNvPr>
          <p:cNvSpPr/>
          <p:nvPr/>
        </p:nvSpPr>
        <p:spPr>
          <a:xfrm>
            <a:off x="10116453" y="3647454"/>
            <a:ext cx="144558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2 Staploe</a:t>
            </a:r>
            <a:endParaRPr lang="en-GB" sz="1000"/>
          </a:p>
        </p:txBody>
      </p:sp>
      <p:sp>
        <p:nvSpPr>
          <p:cNvPr id="89" name="Rectangle 88">
            <a:extLst>
              <a:ext uri="{FF2B5EF4-FFF2-40B4-BE49-F238E27FC236}">
                <a16:creationId xmlns:a16="http://schemas.microsoft.com/office/drawing/2014/main" id="{0D3ABDDD-16CD-B83E-6A6D-DC2632754BE6}"/>
              </a:ext>
            </a:extLst>
          </p:cNvPr>
          <p:cNvSpPr/>
          <p:nvPr/>
        </p:nvSpPr>
        <p:spPr>
          <a:xfrm>
            <a:off x="10116453" y="3995032"/>
            <a:ext cx="1445586" cy="250249"/>
          </a:xfrm>
          <a:prstGeom prst="rect">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tx1"/>
                </a:solidFill>
              </a:rPr>
              <a:t>GPA Haddenham</a:t>
            </a:r>
            <a:endParaRPr lang="en-GB" sz="1000"/>
          </a:p>
        </p:txBody>
      </p:sp>
      <p:sp>
        <p:nvSpPr>
          <p:cNvPr id="91" name="Rectangle 90">
            <a:extLst>
              <a:ext uri="{FF2B5EF4-FFF2-40B4-BE49-F238E27FC236}">
                <a16:creationId xmlns:a16="http://schemas.microsoft.com/office/drawing/2014/main" id="{DC2AF59E-11F1-4303-CBB9-B53793BDA686}"/>
              </a:ext>
            </a:extLst>
          </p:cNvPr>
          <p:cNvSpPr/>
          <p:nvPr/>
        </p:nvSpPr>
        <p:spPr>
          <a:xfrm>
            <a:off x="5450890" y="6024221"/>
            <a:ext cx="1627368" cy="652270"/>
          </a:xfrm>
          <a:prstGeom prst="rect">
            <a:avLst/>
          </a:prstGeom>
          <a:solidFill>
            <a:srgbClr val="FFC000">
              <a:lumMod val="40000"/>
              <a:lumOff val="60000"/>
            </a:srgbClr>
          </a:solidFill>
          <a:ln w="12700" cap="flat" cmpd="sng" algn="ctr">
            <a:solidFill>
              <a:sysClr val="windowText" lastClr="000000">
                <a:alpha val="0"/>
              </a:sys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prstClr val="black"/>
                </a:solidFill>
                <a:effectLst/>
                <a:uLnTx/>
                <a:uFillTx/>
                <a:latin typeface="Calibri" panose="020F0502020204030204"/>
                <a:ea typeface="+mn-ea"/>
                <a:cs typeface="+mn-cs"/>
              </a:rPr>
              <a:t>PCN Board</a:t>
            </a:r>
          </a:p>
        </p:txBody>
      </p:sp>
      <p:sp>
        <p:nvSpPr>
          <p:cNvPr id="92" name="Rectangle 91">
            <a:extLst>
              <a:ext uri="{FF2B5EF4-FFF2-40B4-BE49-F238E27FC236}">
                <a16:creationId xmlns:a16="http://schemas.microsoft.com/office/drawing/2014/main" id="{3D78ED14-4A15-1022-8341-6A2A360720B2}"/>
              </a:ext>
            </a:extLst>
          </p:cNvPr>
          <p:cNvSpPr/>
          <p:nvPr/>
        </p:nvSpPr>
        <p:spPr>
          <a:xfrm>
            <a:off x="1004388" y="5315007"/>
            <a:ext cx="1661439" cy="897334"/>
          </a:xfrm>
          <a:prstGeom prst="rect">
            <a:avLst/>
          </a:prstGeom>
          <a:noFill/>
          <a:ln w="12700" cap="flat" cmpd="sng" algn="ctr">
            <a:solidFill>
              <a:sysClr val="windowText" lastClr="000000">
                <a:alpha val="0"/>
              </a:sys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400" b="1" kern="0">
                <a:solidFill>
                  <a:prstClr val="black"/>
                </a:solidFill>
                <a:latin typeface="Calibri" panose="020F0502020204030204"/>
              </a:rPr>
              <a:t>Operations and </a:t>
            </a:r>
          </a:p>
          <a:p>
            <a:pPr marL="0" marR="0" lvl="0" indent="0" algn="ctr" defTabSz="914400" eaLnBrk="1" fontAlgn="auto" latinLnBrk="0" hangingPunct="1">
              <a:lnSpc>
                <a:spcPct val="100000"/>
              </a:lnSpc>
              <a:spcBef>
                <a:spcPts val="0"/>
              </a:spcBef>
              <a:spcAft>
                <a:spcPts val="0"/>
              </a:spcAft>
              <a:buClrTx/>
              <a:buSzTx/>
              <a:buFontTx/>
              <a:buNone/>
              <a:tabLst/>
              <a:defRPr/>
            </a:pPr>
            <a:r>
              <a:rPr lang="en-GB" sz="1400" b="1" kern="0">
                <a:solidFill>
                  <a:prstClr val="black"/>
                </a:solidFill>
                <a:latin typeface="Calibri" panose="020F0502020204030204"/>
              </a:rPr>
              <a:t>Leadership Team </a:t>
            </a:r>
            <a:endParaRPr kumimoji="0" lang="en-GB" sz="1400" b="1"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078C510-C275-CED9-2E2C-0033442DB260}"/>
              </a:ext>
            </a:extLst>
          </p:cNvPr>
          <p:cNvSpPr/>
          <p:nvPr/>
        </p:nvSpPr>
        <p:spPr>
          <a:xfrm>
            <a:off x="7093509" y="3816978"/>
            <a:ext cx="1252412" cy="297128"/>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Lead Pharmacist</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6A66D36-E741-E0F4-B3D7-FDA512E02A27}"/>
              </a:ext>
            </a:extLst>
          </p:cNvPr>
          <p:cNvSpPr/>
          <p:nvPr/>
        </p:nvSpPr>
        <p:spPr>
          <a:xfrm>
            <a:off x="5429694" y="5482981"/>
            <a:ext cx="751510" cy="66163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Director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Ely North</a:t>
            </a:r>
            <a:r>
              <a:rPr kumimoji="0" lang="en-GB" sz="1000" b="0" i="0" u="none" strike="noStrike" kern="0" cap="none" spc="0" normalizeH="0" baseline="0" noProof="0">
                <a:ln>
                  <a:noFill/>
                </a:ln>
                <a:solidFill>
                  <a:prstClr val="white"/>
                </a:solidFill>
                <a:effectLst/>
                <a:uLnTx/>
                <a:uFillTx/>
                <a:latin typeface="Calibri" panose="020F0502020204030204"/>
                <a:ea typeface="+mn-ea"/>
                <a:cs typeface="+mn-cs"/>
              </a:rPr>
              <a:t> </a:t>
            </a:r>
          </a:p>
        </p:txBody>
      </p:sp>
      <p:sp>
        <p:nvSpPr>
          <p:cNvPr id="8" name="Rectangle 7">
            <a:extLst>
              <a:ext uri="{FF2B5EF4-FFF2-40B4-BE49-F238E27FC236}">
                <a16:creationId xmlns:a16="http://schemas.microsoft.com/office/drawing/2014/main" id="{1D57F4D6-35CB-A157-799B-C9C9614D59B3}"/>
              </a:ext>
            </a:extLst>
          </p:cNvPr>
          <p:cNvSpPr/>
          <p:nvPr/>
        </p:nvSpPr>
        <p:spPr>
          <a:xfrm>
            <a:off x="6334365" y="5469561"/>
            <a:ext cx="845606" cy="654138"/>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Clinical Director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Ely South </a:t>
            </a:r>
            <a:r>
              <a:rPr kumimoji="0" lang="en-GB" sz="1000" b="0" i="0" u="none" strike="noStrike" kern="0" cap="none" spc="0" normalizeH="0" baseline="0" noProof="0">
                <a:ln>
                  <a:noFill/>
                </a:ln>
                <a:solidFill>
                  <a:prstClr val="white"/>
                </a:solidFill>
                <a:effectLst/>
                <a:uLnTx/>
                <a:uFillTx/>
                <a:latin typeface="Calibri" panose="020F0502020204030204"/>
                <a:ea typeface="+mn-ea"/>
                <a:cs typeface="+mn-cs"/>
              </a:rPr>
              <a:t> </a:t>
            </a:r>
          </a:p>
        </p:txBody>
      </p:sp>
      <p:sp>
        <p:nvSpPr>
          <p:cNvPr id="21" name="Rectangle 20">
            <a:extLst>
              <a:ext uri="{FF2B5EF4-FFF2-40B4-BE49-F238E27FC236}">
                <a16:creationId xmlns:a16="http://schemas.microsoft.com/office/drawing/2014/main" id="{AADEECB9-18D2-1577-C8B0-C3377D3C58D6}"/>
              </a:ext>
            </a:extLst>
          </p:cNvPr>
          <p:cNvSpPr/>
          <p:nvPr/>
        </p:nvSpPr>
        <p:spPr>
          <a:xfrm>
            <a:off x="1880359" y="4743683"/>
            <a:ext cx="1069716" cy="636253"/>
          </a:xfrm>
          <a:prstGeom prst="rect">
            <a:avLst/>
          </a:prstGeom>
          <a:noFill/>
          <a:ln w="381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Integrated Neighbourhood Project Manager</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Rectangle 130">
            <a:extLst>
              <a:ext uri="{FF2B5EF4-FFF2-40B4-BE49-F238E27FC236}">
                <a16:creationId xmlns:a16="http://schemas.microsoft.com/office/drawing/2014/main" id="{FAA6395F-379A-27D1-D2FC-431CD1991A67}"/>
              </a:ext>
            </a:extLst>
          </p:cNvPr>
          <p:cNvSpPr/>
          <p:nvPr/>
        </p:nvSpPr>
        <p:spPr>
          <a:xfrm>
            <a:off x="311143" y="149631"/>
            <a:ext cx="4754017" cy="622156"/>
          </a:xfrm>
          <a:prstGeom prst="rect">
            <a:avLst/>
          </a:prstGeom>
          <a:noFill/>
          <a:ln w="12700" cap="flat" cmpd="sng" algn="ctr">
            <a:solidFill>
              <a:sysClr val="windowText" lastClr="000000">
                <a:alpha val="0"/>
              </a:sysClr>
            </a:solidFill>
            <a:prstDash val="solid"/>
            <a:miter lim="800000"/>
          </a:ln>
          <a:effectLst>
            <a:softEdge rad="1270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2400" b="1" kern="0">
                <a:solidFill>
                  <a:srgbClr val="002060"/>
                </a:solidFill>
                <a:latin typeface="Calibri" panose="020F0502020204030204"/>
              </a:rPr>
              <a:t>Ely PCNs Org Chart – July 2026</a:t>
            </a:r>
            <a:endParaRPr kumimoji="0" lang="en-GB" sz="2400" b="1" i="0" u="none" strike="noStrike" kern="0" cap="none" spc="0" normalizeH="0" baseline="0" noProof="0">
              <a:ln>
                <a:noFill/>
              </a:ln>
              <a:solidFill>
                <a:srgbClr val="002060"/>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9760BF78-0366-CB88-F292-4413CC6C4194}"/>
              </a:ext>
            </a:extLst>
          </p:cNvPr>
          <p:cNvSpPr/>
          <p:nvPr/>
        </p:nvSpPr>
        <p:spPr>
          <a:xfrm>
            <a:off x="4479291" y="910619"/>
            <a:ext cx="1073167" cy="46973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Social Prescriber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Sutton &amp; St Mary’s</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Rectangle 158">
            <a:extLst>
              <a:ext uri="{FF2B5EF4-FFF2-40B4-BE49-F238E27FC236}">
                <a16:creationId xmlns:a16="http://schemas.microsoft.com/office/drawing/2014/main" id="{D77CFA87-32E4-94E0-11E7-D98DA1FC4425}"/>
              </a:ext>
            </a:extLst>
          </p:cNvPr>
          <p:cNvSpPr/>
          <p:nvPr/>
        </p:nvSpPr>
        <p:spPr>
          <a:xfrm>
            <a:off x="5985501" y="3557923"/>
            <a:ext cx="992163" cy="268014"/>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Pharmacy Tech</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Rectangle 161">
            <a:extLst>
              <a:ext uri="{FF2B5EF4-FFF2-40B4-BE49-F238E27FC236}">
                <a16:creationId xmlns:a16="http://schemas.microsoft.com/office/drawing/2014/main" id="{38BC4A38-4A9C-DBA6-5842-EA700BA0AEE3}"/>
              </a:ext>
            </a:extLst>
          </p:cNvPr>
          <p:cNvSpPr/>
          <p:nvPr/>
        </p:nvSpPr>
        <p:spPr>
          <a:xfrm>
            <a:off x="8067775" y="4761330"/>
            <a:ext cx="757759" cy="59950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000" kern="0">
                <a:solidFill>
                  <a:prstClr val="black"/>
                </a:solidFill>
                <a:latin typeface="Calibri" panose="020F0502020204030204"/>
              </a:rPr>
              <a:t>Practice </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Manager rep</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Rectangle 163">
            <a:extLst>
              <a:ext uri="{FF2B5EF4-FFF2-40B4-BE49-F238E27FC236}">
                <a16:creationId xmlns:a16="http://schemas.microsoft.com/office/drawing/2014/main" id="{C2214BF5-1E1F-49A8-D01B-6CAAEF8B4A35}"/>
              </a:ext>
            </a:extLst>
          </p:cNvPr>
          <p:cNvSpPr/>
          <p:nvPr/>
        </p:nvSpPr>
        <p:spPr>
          <a:xfrm>
            <a:off x="8767277" y="3275423"/>
            <a:ext cx="996819" cy="392551"/>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First Contact Physio</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Rectangle 121">
            <a:extLst>
              <a:ext uri="{FF2B5EF4-FFF2-40B4-BE49-F238E27FC236}">
                <a16:creationId xmlns:a16="http://schemas.microsoft.com/office/drawing/2014/main" id="{C99AF2B1-80EF-D4E2-CA8C-2067A49B8F88}"/>
              </a:ext>
            </a:extLst>
          </p:cNvPr>
          <p:cNvSpPr/>
          <p:nvPr/>
        </p:nvSpPr>
        <p:spPr>
          <a:xfrm>
            <a:off x="3144209" y="896511"/>
            <a:ext cx="1188719" cy="400768"/>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Health &amp; Wellbeing </a:t>
            </a: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Coach</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 Ely North</a:t>
            </a:r>
          </a:p>
        </p:txBody>
      </p:sp>
      <p:sp>
        <p:nvSpPr>
          <p:cNvPr id="156" name="Rectangle 155">
            <a:extLst>
              <a:ext uri="{FF2B5EF4-FFF2-40B4-BE49-F238E27FC236}">
                <a16:creationId xmlns:a16="http://schemas.microsoft.com/office/drawing/2014/main" id="{552567EF-6391-17E3-E52D-56DE10DE80EB}"/>
              </a:ext>
            </a:extLst>
          </p:cNvPr>
          <p:cNvSpPr/>
          <p:nvPr/>
        </p:nvSpPr>
        <p:spPr>
          <a:xfrm>
            <a:off x="558260" y="3545733"/>
            <a:ext cx="1172833" cy="504036"/>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000" kern="0">
                <a:latin typeface="Calibri" panose="020F0502020204030204"/>
              </a:rPr>
              <a:t>Occupational</a:t>
            </a:r>
            <a:r>
              <a:rPr lang="en-GB" sz="1000" kern="0">
                <a:solidFill>
                  <a:prstClr val="white"/>
                </a:solidFill>
                <a:latin typeface="Calibri" panose="020F0502020204030204"/>
              </a:rPr>
              <a:t> </a:t>
            </a:r>
            <a:r>
              <a:rPr lang="en-GB" sz="1000" kern="0">
                <a:latin typeface="Calibri" panose="020F0502020204030204"/>
              </a:rPr>
              <a:t>Therapist</a:t>
            </a:r>
            <a:endParaRPr kumimoji="0" lang="en-GB" sz="1000" b="0" i="0" u="none" strike="noStrike" kern="0" cap="none" spc="0" normalizeH="0" baseline="0" noProof="0">
              <a:ln>
                <a:noFill/>
              </a:ln>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5854BE01-0B6F-AF25-479E-3F7D88DDF720}"/>
              </a:ext>
            </a:extLst>
          </p:cNvPr>
          <p:cNvSpPr/>
          <p:nvPr/>
        </p:nvSpPr>
        <p:spPr>
          <a:xfrm>
            <a:off x="551530" y="2950520"/>
            <a:ext cx="1175652" cy="493620"/>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Student Nurse Associate</a:t>
            </a:r>
          </a:p>
          <a:p>
            <a:pPr marL="0" marR="0" lvl="0" indent="0" algn="ctr" defTabSz="914400" eaLnBrk="1" fontAlgn="auto" latinLnBrk="0" hangingPunct="1">
              <a:lnSpc>
                <a:spcPct val="100000"/>
              </a:lnSpc>
              <a:spcBef>
                <a:spcPts val="0"/>
              </a:spcBef>
              <a:spcAft>
                <a:spcPts val="0"/>
              </a:spcAft>
              <a:buClrTx/>
              <a:buSzTx/>
              <a:buFontTx/>
              <a:buNone/>
              <a:tabLst/>
              <a:defRPr/>
            </a:pPr>
            <a:r>
              <a:rPr lang="en-GB" sz="1000" kern="0">
                <a:solidFill>
                  <a:prstClr val="black"/>
                </a:solidFill>
                <a:latin typeface="Calibri" panose="020F0502020204030204"/>
              </a:rPr>
              <a:t>Burwell</a:t>
            </a:r>
            <a:endParaRPr kumimoji="0" lang="en-GB" sz="10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CDB2A19F-C206-1100-3A33-E05EBB4177DD}"/>
              </a:ext>
            </a:extLst>
          </p:cNvPr>
          <p:cNvSpPr/>
          <p:nvPr/>
        </p:nvSpPr>
        <p:spPr>
          <a:xfrm>
            <a:off x="1838235" y="1711125"/>
            <a:ext cx="1170167" cy="425355"/>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prstClr val="black"/>
                </a:solidFill>
                <a:effectLst/>
                <a:uLnTx/>
                <a:uFillTx/>
                <a:latin typeface="Calibri" panose="020F0502020204030204"/>
                <a:ea typeface="+mn-ea"/>
                <a:cs typeface="+mn-cs"/>
              </a:rPr>
              <a:t>Social Prescriber </a:t>
            </a:r>
            <a:r>
              <a:rPr kumimoji="0" lang="en-GB" sz="1000" b="0" i="0" u="none" strike="noStrike" kern="0" cap="none" spc="0" normalizeH="0" baseline="0" noProof="0">
                <a:ln>
                  <a:noFill/>
                </a:ln>
                <a:solidFill>
                  <a:prstClr val="black"/>
                </a:solidFill>
                <a:effectLst/>
                <a:uLnTx/>
                <a:uFillTx/>
                <a:latin typeface="Calibri" panose="020F0502020204030204"/>
                <a:ea typeface="+mn-ea"/>
                <a:cs typeface="+mn-cs"/>
              </a:rPr>
              <a:t>Acorn</a:t>
            </a:r>
          </a:p>
        </p:txBody>
      </p:sp>
    </p:spTree>
    <p:extLst>
      <p:ext uri="{BB962C8B-B14F-4D97-AF65-F5344CB8AC3E}">
        <p14:creationId xmlns:p14="http://schemas.microsoft.com/office/powerpoint/2010/main" val="3488359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BA12713-29DE-8158-C5A9-398A6581C02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0CCD97A-E7A2-B73C-8F3D-0D9D47BEA22A}"/>
              </a:ext>
            </a:extLst>
          </p:cNvPr>
          <p:cNvSpPr>
            <a:spLocks noGrp="1"/>
          </p:cNvSpPr>
          <p:nvPr>
            <p:ph idx="1"/>
          </p:nvPr>
        </p:nvSpPr>
        <p:spPr>
          <a:xfrm>
            <a:off x="838200" y="1100556"/>
            <a:ext cx="10515600" cy="5597843"/>
          </a:xfrm>
        </p:spPr>
        <p:txBody>
          <a:bodyPr>
            <a:normAutofit/>
          </a:bodyPr>
          <a:lstStyle/>
          <a:p>
            <a:pPr marL="0" indent="0" algn="ctr">
              <a:buNone/>
            </a:pPr>
            <a:endParaRPr lang="en-GB" b="1"/>
          </a:p>
          <a:p>
            <a:pPr marL="0" indent="0" algn="ctr">
              <a:buNone/>
            </a:pPr>
            <a:endParaRPr lang="en-GB" b="1"/>
          </a:p>
        </p:txBody>
      </p:sp>
      <p:pic>
        <p:nvPicPr>
          <p:cNvPr id="4" name="Picture 3">
            <a:extLst>
              <a:ext uri="{FF2B5EF4-FFF2-40B4-BE49-F238E27FC236}">
                <a16:creationId xmlns:a16="http://schemas.microsoft.com/office/drawing/2014/main" id="{351EDA1D-9880-371B-BB11-28B4C1E71D49}"/>
              </a:ext>
            </a:extLst>
          </p:cNvPr>
          <p:cNvPicPr>
            <a:picLocks noChangeAspect="1"/>
          </p:cNvPicPr>
          <p:nvPr/>
        </p:nvPicPr>
        <p:blipFill>
          <a:blip r:embed="rId2"/>
          <a:stretch>
            <a:fillRect/>
          </a:stretch>
        </p:blipFill>
        <p:spPr>
          <a:xfrm>
            <a:off x="10275580" y="5815198"/>
            <a:ext cx="1730429" cy="798950"/>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7B58817A-3BD4-6E54-8DB2-EB0C85383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951" y="5757444"/>
            <a:ext cx="950695" cy="831474"/>
          </a:xfrm>
          <a:prstGeom prst="rect">
            <a:avLst/>
          </a:prstGeom>
        </p:spPr>
      </p:pic>
      <p:pic>
        <p:nvPicPr>
          <p:cNvPr id="8" name="Picture 7">
            <a:extLst>
              <a:ext uri="{FF2B5EF4-FFF2-40B4-BE49-F238E27FC236}">
                <a16:creationId xmlns:a16="http://schemas.microsoft.com/office/drawing/2014/main" id="{E6ED9F47-2051-39CC-8FE7-BC2FF08CA3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100" y="5813925"/>
            <a:ext cx="1284275" cy="774993"/>
          </a:xfrm>
          <a:prstGeom prst="rect">
            <a:avLst/>
          </a:prstGeom>
        </p:spPr>
      </p:pic>
      <p:sp>
        <p:nvSpPr>
          <p:cNvPr id="9" name="TextBox 8">
            <a:extLst>
              <a:ext uri="{FF2B5EF4-FFF2-40B4-BE49-F238E27FC236}">
                <a16:creationId xmlns:a16="http://schemas.microsoft.com/office/drawing/2014/main" id="{5C94B09E-DE7C-57B3-4F6E-A57BD7418956}"/>
              </a:ext>
            </a:extLst>
          </p:cNvPr>
          <p:cNvSpPr txBox="1"/>
          <p:nvPr/>
        </p:nvSpPr>
        <p:spPr>
          <a:xfrm>
            <a:off x="603353" y="424946"/>
            <a:ext cx="9865511" cy="5693866"/>
          </a:xfrm>
          <a:prstGeom prst="rect">
            <a:avLst/>
          </a:prstGeom>
          <a:noFill/>
        </p:spPr>
        <p:txBody>
          <a:bodyPr wrap="square" rtlCol="0">
            <a:spAutoFit/>
          </a:bodyPr>
          <a:lstStyle/>
          <a:p>
            <a:r>
              <a:rPr lang="en-GB" sz="3200" b="1">
                <a:solidFill>
                  <a:srgbClr val="002060"/>
                </a:solidFill>
              </a:rPr>
              <a:t>Secret Sauce</a:t>
            </a:r>
          </a:p>
          <a:p>
            <a:endParaRPr lang="en-GB" sz="2800" b="1">
              <a:solidFill>
                <a:srgbClr val="002060"/>
              </a:solidFill>
            </a:endParaRPr>
          </a:p>
          <a:p>
            <a:r>
              <a:rPr lang="en-GB" sz="2400" b="1"/>
              <a:t>Early investment</a:t>
            </a:r>
          </a:p>
          <a:p>
            <a:pPr marL="457200" indent="-457200">
              <a:buFont typeface="Arial" panose="020B0604020202020204" pitchFamily="34" charset="0"/>
              <a:buChar char="•"/>
            </a:pPr>
            <a:r>
              <a:rPr lang="en-GB"/>
              <a:t>Have taken opportunities</a:t>
            </a:r>
          </a:p>
          <a:p>
            <a:pPr marL="457200" indent="-457200">
              <a:buFont typeface="Arial" panose="020B0604020202020204" pitchFamily="34" charset="0"/>
              <a:buChar char="•"/>
            </a:pPr>
            <a:r>
              <a:rPr lang="en-GB"/>
              <a:t>ARRS staff, management, Team Leads</a:t>
            </a:r>
          </a:p>
          <a:p>
            <a:pPr marL="457200" indent="-457200">
              <a:buFont typeface="Arial" panose="020B0604020202020204" pitchFamily="34" charset="0"/>
              <a:buChar char="•"/>
            </a:pPr>
            <a:r>
              <a:rPr lang="en-GB"/>
              <a:t>Innovation bids</a:t>
            </a:r>
            <a:endParaRPr lang="en-GB" sz="2400"/>
          </a:p>
          <a:p>
            <a:r>
              <a:rPr lang="en-GB" sz="2400" b="1"/>
              <a:t>Relationships</a:t>
            </a:r>
          </a:p>
          <a:p>
            <a:pPr marL="457200" indent="-457200">
              <a:buFont typeface="Arial" panose="020B0604020202020204" pitchFamily="34" charset="0"/>
              <a:buChar char="•"/>
            </a:pPr>
            <a:r>
              <a:rPr lang="en-GB"/>
              <a:t>Leadership team that have come to respect one another.</a:t>
            </a:r>
          </a:p>
          <a:p>
            <a:pPr marL="457200" indent="-457200">
              <a:buFont typeface="Arial" panose="020B0604020202020204" pitchFamily="34" charset="0"/>
              <a:buChar char="•"/>
            </a:pPr>
            <a:r>
              <a:rPr lang="en-GB"/>
              <a:t>Good working relationships, often forged working together on specific projects.</a:t>
            </a:r>
          </a:p>
          <a:p>
            <a:pPr marL="457200" indent="-457200">
              <a:buFont typeface="Arial" panose="020B0604020202020204" pitchFamily="34" charset="0"/>
              <a:buChar char="•"/>
            </a:pPr>
            <a:r>
              <a:rPr lang="en-GB"/>
              <a:t>High levels of trust across Neighbourhood.</a:t>
            </a:r>
          </a:p>
          <a:p>
            <a:r>
              <a:rPr lang="en-GB" sz="2400" b="1"/>
              <a:t>Shared aims</a:t>
            </a:r>
          </a:p>
          <a:p>
            <a:pPr marL="457200" indent="-457200">
              <a:buFont typeface="Arial" panose="020B0604020202020204" pitchFamily="34" charset="0"/>
              <a:buChar char="•"/>
            </a:pPr>
            <a:r>
              <a:rPr lang="en-GB"/>
              <a:t>Role generosity.</a:t>
            </a:r>
          </a:p>
          <a:p>
            <a:pPr marL="457200" indent="-457200">
              <a:buFont typeface="Arial" panose="020B0604020202020204" pitchFamily="34" charset="0"/>
              <a:buChar char="•"/>
            </a:pPr>
            <a:r>
              <a:rPr lang="en-GB"/>
              <a:t>Pooled budgets for projects and posts.</a:t>
            </a:r>
          </a:p>
          <a:p>
            <a:r>
              <a:rPr lang="en-GB" sz="2400" b="1"/>
              <a:t>Courage and boldness</a:t>
            </a:r>
          </a:p>
          <a:p>
            <a:pPr marL="457200" indent="-457200">
              <a:buFont typeface="Arial" panose="020B0604020202020204" pitchFamily="34" charset="0"/>
              <a:buChar char="•"/>
            </a:pPr>
            <a:r>
              <a:rPr lang="en-GB"/>
              <a:t>Feels safe to try things and learn, and risk getting things wrong. </a:t>
            </a:r>
          </a:p>
          <a:p>
            <a:pPr marL="457200" indent="-457200">
              <a:buFont typeface="Arial" panose="020B0604020202020204" pitchFamily="34" charset="0"/>
              <a:buChar char="•"/>
            </a:pPr>
            <a:r>
              <a:rPr lang="en-GB"/>
              <a:t>Bold enough to experiment, not waiting for the perfect plan.</a:t>
            </a:r>
          </a:p>
          <a:p>
            <a:pPr marL="457200" indent="-457200">
              <a:buFont typeface="Arial" panose="020B0604020202020204" pitchFamily="34" charset="0"/>
              <a:buChar char="•"/>
            </a:pPr>
            <a:r>
              <a:rPr lang="en-GB"/>
              <a:t>Systems Leadership idea of iteration.</a:t>
            </a:r>
          </a:p>
        </p:txBody>
      </p:sp>
    </p:spTree>
    <p:extLst>
      <p:ext uri="{BB962C8B-B14F-4D97-AF65-F5344CB8AC3E}">
        <p14:creationId xmlns:p14="http://schemas.microsoft.com/office/powerpoint/2010/main" val="752602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39D74FF-ED57-C6F0-44E0-74F4390A03E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2F9C9F1-31E7-3003-CDB2-A1B17CDCA2B5}"/>
              </a:ext>
            </a:extLst>
          </p:cNvPr>
          <p:cNvSpPr>
            <a:spLocks noGrp="1"/>
          </p:cNvSpPr>
          <p:nvPr>
            <p:ph idx="1"/>
          </p:nvPr>
        </p:nvSpPr>
        <p:spPr>
          <a:xfrm>
            <a:off x="838200" y="1100557"/>
            <a:ext cx="9935817" cy="4018096"/>
          </a:xfrm>
        </p:spPr>
        <p:txBody>
          <a:bodyPr>
            <a:normAutofit/>
          </a:bodyPr>
          <a:lstStyle/>
          <a:p>
            <a:pPr marL="0" indent="0" algn="ctr">
              <a:buNone/>
            </a:pPr>
            <a:endParaRPr lang="en-GB" b="1"/>
          </a:p>
          <a:p>
            <a:pPr marL="0" indent="0" algn="ctr">
              <a:buNone/>
            </a:pPr>
            <a:endParaRPr lang="en-GB" b="1"/>
          </a:p>
        </p:txBody>
      </p:sp>
      <p:pic>
        <p:nvPicPr>
          <p:cNvPr id="4" name="Picture 3">
            <a:extLst>
              <a:ext uri="{FF2B5EF4-FFF2-40B4-BE49-F238E27FC236}">
                <a16:creationId xmlns:a16="http://schemas.microsoft.com/office/drawing/2014/main" id="{7CD23942-4439-C4AD-8A1E-90AA6BEEC509}"/>
              </a:ext>
            </a:extLst>
          </p:cNvPr>
          <p:cNvPicPr>
            <a:picLocks noChangeAspect="1"/>
          </p:cNvPicPr>
          <p:nvPr/>
        </p:nvPicPr>
        <p:blipFill>
          <a:blip r:embed="rId2"/>
          <a:stretch>
            <a:fillRect/>
          </a:stretch>
        </p:blipFill>
        <p:spPr>
          <a:xfrm>
            <a:off x="10275580" y="5815198"/>
            <a:ext cx="1730429" cy="798950"/>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654FC747-A949-B48D-ABC3-49EE25ABE1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951" y="5757444"/>
            <a:ext cx="950695" cy="831474"/>
          </a:xfrm>
          <a:prstGeom prst="rect">
            <a:avLst/>
          </a:prstGeom>
        </p:spPr>
      </p:pic>
      <p:pic>
        <p:nvPicPr>
          <p:cNvPr id="8" name="Picture 7">
            <a:extLst>
              <a:ext uri="{FF2B5EF4-FFF2-40B4-BE49-F238E27FC236}">
                <a16:creationId xmlns:a16="http://schemas.microsoft.com/office/drawing/2014/main" id="{0E9940A2-8212-0FC5-8C93-4C478A7802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100" y="5813925"/>
            <a:ext cx="1284275" cy="774993"/>
          </a:xfrm>
          <a:prstGeom prst="rect">
            <a:avLst/>
          </a:prstGeom>
        </p:spPr>
      </p:pic>
      <p:sp>
        <p:nvSpPr>
          <p:cNvPr id="9" name="TextBox 8">
            <a:extLst>
              <a:ext uri="{FF2B5EF4-FFF2-40B4-BE49-F238E27FC236}">
                <a16:creationId xmlns:a16="http://schemas.microsoft.com/office/drawing/2014/main" id="{4E766339-307D-3F81-DA29-3E31A62D0D17}"/>
              </a:ext>
            </a:extLst>
          </p:cNvPr>
          <p:cNvSpPr txBox="1"/>
          <p:nvPr/>
        </p:nvSpPr>
        <p:spPr>
          <a:xfrm>
            <a:off x="645656" y="459309"/>
            <a:ext cx="10320903" cy="5201424"/>
          </a:xfrm>
          <a:prstGeom prst="rect">
            <a:avLst/>
          </a:prstGeom>
          <a:noFill/>
        </p:spPr>
        <p:txBody>
          <a:bodyPr wrap="square" rtlCol="0">
            <a:spAutoFit/>
          </a:bodyPr>
          <a:lstStyle/>
          <a:p>
            <a:r>
              <a:rPr lang="en-GB" sz="3200" b="1">
                <a:solidFill>
                  <a:srgbClr val="002060"/>
                </a:solidFill>
              </a:rPr>
              <a:t>Challenges</a:t>
            </a:r>
          </a:p>
          <a:p>
            <a:endParaRPr lang="en-GB" sz="2000" b="1">
              <a:solidFill>
                <a:srgbClr val="002060"/>
              </a:solidFill>
            </a:endParaRPr>
          </a:p>
          <a:p>
            <a:r>
              <a:rPr lang="en-GB" sz="2400" b="1"/>
              <a:t>Future of PCNs and Neighbourhood contracts.</a:t>
            </a:r>
          </a:p>
          <a:p>
            <a:r>
              <a:rPr lang="en-GB" sz="2000"/>
              <a:t>Invested in creating a CQC-registered incorporated company (ltd by shares to sit alongside the two PCNs) in readiness.</a:t>
            </a:r>
          </a:p>
          <a:p>
            <a:endParaRPr lang="en-GB" sz="2000"/>
          </a:p>
          <a:p>
            <a:r>
              <a:rPr lang="en-GB" sz="2400" b="1"/>
              <a:t>High quality population health data.</a:t>
            </a:r>
          </a:p>
          <a:p>
            <a:r>
              <a:rPr lang="en-GB" sz="2000"/>
              <a:t>to really know our hyperlocal areas of inequality &amp; and patient risk.</a:t>
            </a:r>
          </a:p>
          <a:p>
            <a:endParaRPr lang="en-GB" sz="2000"/>
          </a:p>
          <a:p>
            <a:r>
              <a:rPr lang="en-GB" sz="2400" b="1"/>
              <a:t>Robust information governance. </a:t>
            </a:r>
          </a:p>
          <a:p>
            <a:r>
              <a:rPr lang="en-GB" sz="2000"/>
              <a:t>Robust legal methods of data sharing and gathering outcomes from agencies across the Neighbourhood.</a:t>
            </a:r>
          </a:p>
          <a:p>
            <a:endParaRPr lang="en-GB" sz="2400"/>
          </a:p>
          <a:p>
            <a:r>
              <a:rPr lang="en-GB" sz="2400" b="1"/>
              <a:t>Measurement</a:t>
            </a:r>
          </a:p>
          <a:p>
            <a:r>
              <a:rPr lang="en-GB" sz="2000"/>
              <a:t>Measuring whether we’re making a difference. MYCaW.</a:t>
            </a:r>
            <a:endParaRPr lang="en-GB"/>
          </a:p>
        </p:txBody>
      </p:sp>
    </p:spTree>
    <p:extLst>
      <p:ext uri="{BB962C8B-B14F-4D97-AF65-F5344CB8AC3E}">
        <p14:creationId xmlns:p14="http://schemas.microsoft.com/office/powerpoint/2010/main" val="852789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4DDF8-34E0-0875-22AD-1F54872FF34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90F54FF-FB9A-F506-8C9E-84020380FD6C}"/>
              </a:ext>
            </a:extLst>
          </p:cNvPr>
          <p:cNvPicPr>
            <a:picLocks noChangeAspect="1"/>
          </p:cNvPicPr>
          <p:nvPr/>
        </p:nvPicPr>
        <p:blipFill rotWithShape="1">
          <a:blip r:embed="rId3"/>
          <a:srcRect t="4261" r="3117"/>
          <a:stretch/>
        </p:blipFill>
        <p:spPr>
          <a:xfrm>
            <a:off x="5410139" y="246888"/>
            <a:ext cx="6587081" cy="5742432"/>
          </a:xfrm>
          <a:prstGeom prst="rect">
            <a:avLst/>
          </a:prstGeom>
        </p:spPr>
      </p:pic>
      <p:sp>
        <p:nvSpPr>
          <p:cNvPr id="5" name="TextBox 4">
            <a:extLst>
              <a:ext uri="{FF2B5EF4-FFF2-40B4-BE49-F238E27FC236}">
                <a16:creationId xmlns:a16="http://schemas.microsoft.com/office/drawing/2014/main" id="{54A32F07-C3CE-4F3A-02A8-739199E9321D}"/>
              </a:ext>
            </a:extLst>
          </p:cNvPr>
          <p:cNvSpPr txBox="1"/>
          <p:nvPr/>
        </p:nvSpPr>
        <p:spPr>
          <a:xfrm>
            <a:off x="442129" y="685659"/>
            <a:ext cx="5814292" cy="609397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a:ln>
                <a:noFill/>
              </a:ln>
              <a:solidFill>
                <a:srgbClr val="65B32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a:ln>
                <a:noFill/>
              </a:ln>
              <a:solidFill>
                <a:srgbClr val="65B32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0069B3"/>
                </a:solidFill>
                <a:effectLst/>
                <a:uLnTx/>
                <a:uFillTx/>
                <a:latin typeface="Calibri" panose="020F0502020204030204"/>
                <a:ea typeface="+mn-ea"/>
                <a:cs typeface="+mn-cs"/>
              </a:rPr>
              <a:t>East Cambridgeshire  Integrated Neighbourhood-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4400" b="1">
              <a:solidFill>
                <a:srgbClr val="0069B3"/>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0069B3"/>
                </a:solidFill>
                <a:effectLst/>
                <a:uLnTx/>
                <a:uFillTx/>
                <a:latin typeface="Calibri" panose="020F0502020204030204"/>
                <a:ea typeface="+mn-ea"/>
                <a:cs typeface="+mn-cs"/>
              </a:rPr>
              <a:t>Ageing Well Programme </a:t>
            </a:r>
            <a:endParaRPr lang="en-GB" sz="4400" b="1" i="0" u="none" strike="noStrike" kern="1200" cap="none" spc="0" normalizeH="0" baseline="0" noProof="0">
              <a:ln>
                <a:noFill/>
              </a:ln>
              <a:solidFill>
                <a:srgbClr val="0069B3"/>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a:ln>
                <a:noFill/>
              </a:ln>
              <a:solidFill>
                <a:srgbClr val="65B32E"/>
              </a:solidFill>
              <a:effectLst/>
              <a:uLnTx/>
              <a:uFillTx/>
              <a:latin typeface="Calibri" panose="020F0502020204030204"/>
              <a:ea typeface="+mn-ea"/>
              <a:cs typeface="+mn-cs"/>
            </a:endParaRPr>
          </a:p>
          <a:p>
            <a:pPr>
              <a:defRPr/>
            </a:pPr>
            <a:r>
              <a:rPr lang="en-GB" sz="3200" b="1">
                <a:solidFill>
                  <a:srgbClr val="65B32E"/>
                </a:solidFill>
                <a:latin typeface="Calibri" panose="020F0502020204030204"/>
                <a:ea typeface="Calibri"/>
                <a:cs typeface="Calibri"/>
              </a:rPr>
              <a:t>July 2026</a:t>
            </a:r>
            <a:endParaRPr lang="en-GB" sz="3200" b="1" i="0" u="none" strike="noStrike" kern="1200" cap="none" spc="0" normalizeH="0" baseline="0" noProof="0">
              <a:ln>
                <a:noFill/>
              </a:ln>
              <a:solidFill>
                <a:srgbClr val="65B32E"/>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1" i="0" u="none" strike="noStrike" kern="1200" cap="none" spc="0" normalizeH="0" baseline="0" noProof="0">
              <a:ln>
                <a:noFill/>
              </a:ln>
              <a:solidFill>
                <a:srgbClr val="BF0078"/>
              </a:solidFill>
              <a:effectLst/>
              <a:uLnTx/>
              <a:uFillTx/>
              <a:latin typeface="Calibri" panose="020F0502020204030204"/>
              <a:ea typeface="Calibri" panose="020F0502020204030204"/>
              <a:cs typeface="Calibri" panose="020F0502020204030204"/>
            </a:endParaRPr>
          </a:p>
        </p:txBody>
      </p:sp>
      <p:pic>
        <p:nvPicPr>
          <p:cNvPr id="2" name="Picture 1">
            <a:extLst>
              <a:ext uri="{FF2B5EF4-FFF2-40B4-BE49-F238E27FC236}">
                <a16:creationId xmlns:a16="http://schemas.microsoft.com/office/drawing/2014/main" id="{21171F82-11E1-CAEE-70CB-A971EC484E6A}"/>
              </a:ext>
            </a:extLst>
          </p:cNvPr>
          <p:cNvPicPr>
            <a:picLocks noChangeAspect="1"/>
          </p:cNvPicPr>
          <p:nvPr/>
        </p:nvPicPr>
        <p:blipFill>
          <a:blip r:embed="rId4"/>
          <a:stretch>
            <a:fillRect/>
          </a:stretch>
        </p:blipFill>
        <p:spPr>
          <a:xfrm>
            <a:off x="8392315" y="2599650"/>
            <a:ext cx="2911225" cy="2925661"/>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C755D167-063C-1AD6-491E-7EF383E40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0160"/>
            <a:ext cx="2721442" cy="892228"/>
          </a:xfrm>
          <a:prstGeom prst="rect">
            <a:avLst/>
          </a:prstGeom>
        </p:spPr>
      </p:pic>
    </p:spTree>
    <p:extLst>
      <p:ext uri="{BB962C8B-B14F-4D97-AF65-F5344CB8AC3E}">
        <p14:creationId xmlns:p14="http://schemas.microsoft.com/office/powerpoint/2010/main" val="800678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295CF4-A696-70EE-A85E-68A7E499AC28}"/>
              </a:ext>
            </a:extLst>
          </p:cNvPr>
          <p:cNvPicPr>
            <a:picLocks noChangeAspect="1"/>
          </p:cNvPicPr>
          <p:nvPr/>
        </p:nvPicPr>
        <p:blipFill>
          <a:blip r:embed="rId3"/>
          <a:srcRect t="4445" b="4824"/>
          <a:stretch>
            <a:fillRect/>
          </a:stretch>
        </p:blipFill>
        <p:spPr>
          <a:xfrm>
            <a:off x="25957" y="1862619"/>
            <a:ext cx="11979216" cy="4981575"/>
          </a:xfrm>
          <a:prstGeom prst="rect">
            <a:avLst/>
          </a:prstGeom>
        </p:spPr>
      </p:pic>
      <p:sp>
        <p:nvSpPr>
          <p:cNvPr id="6" name="TextBox 5">
            <a:extLst>
              <a:ext uri="{FF2B5EF4-FFF2-40B4-BE49-F238E27FC236}">
                <a16:creationId xmlns:a16="http://schemas.microsoft.com/office/drawing/2014/main" id="{3D60FA6A-35F6-25E0-AB71-E1360B4F443A}"/>
              </a:ext>
            </a:extLst>
          </p:cNvPr>
          <p:cNvSpPr txBox="1"/>
          <p:nvPr/>
        </p:nvSpPr>
        <p:spPr>
          <a:xfrm>
            <a:off x="51914" y="171450"/>
            <a:ext cx="9939811" cy="461665"/>
          </a:xfrm>
          <a:prstGeom prst="rect">
            <a:avLst/>
          </a:prstGeom>
          <a:noFill/>
        </p:spPr>
        <p:txBody>
          <a:bodyPr wrap="square" rtlCol="0">
            <a:spAutoFit/>
          </a:bodyPr>
          <a:lstStyle/>
          <a:p>
            <a:r>
              <a:rPr lang="en-GB" sz="2400" b="1"/>
              <a:t>East </a:t>
            </a:r>
            <a:r>
              <a:rPr lang="en-GB" sz="2400" b="1">
                <a:latin typeface="Arial" panose="020B0604020202020204" pitchFamily="34" charset="0"/>
                <a:cs typeface="Arial" panose="020B0604020202020204" pitchFamily="34" charset="0"/>
              </a:rPr>
              <a:t>Cambridgeshire</a:t>
            </a:r>
            <a:r>
              <a:rPr lang="en-GB" sz="2400" b="1"/>
              <a:t> Integrated Neighbourhood Underground System</a:t>
            </a:r>
          </a:p>
        </p:txBody>
      </p:sp>
      <p:sp>
        <p:nvSpPr>
          <p:cNvPr id="7" name="TextBox 6">
            <a:extLst>
              <a:ext uri="{FF2B5EF4-FFF2-40B4-BE49-F238E27FC236}">
                <a16:creationId xmlns:a16="http://schemas.microsoft.com/office/drawing/2014/main" id="{CA7F626B-70B8-EDF4-D427-61C19A467EE2}"/>
              </a:ext>
            </a:extLst>
          </p:cNvPr>
          <p:cNvSpPr txBox="1"/>
          <p:nvPr/>
        </p:nvSpPr>
        <p:spPr>
          <a:xfrm>
            <a:off x="25957" y="790759"/>
            <a:ext cx="12140086" cy="1200329"/>
          </a:xfrm>
          <a:prstGeom prst="rect">
            <a:avLst/>
          </a:prstGeom>
          <a:noFill/>
        </p:spPr>
        <p:txBody>
          <a:bodyPr wrap="square" lIns="91440" tIns="45720" rIns="91440" bIns="45720" rtlCol="0" anchor="t">
            <a:spAutoFit/>
          </a:bodyPr>
          <a:lstStyle/>
          <a:p>
            <a:r>
              <a:rPr lang="en-GB" sz="1400" b="1">
                <a:solidFill>
                  <a:schemeClr val="accent5"/>
                </a:solidFill>
                <a:latin typeface="Arial" panose="020B0604020202020204" pitchFamily="34" charset="0"/>
                <a:cs typeface="Arial" panose="020B0604020202020204" pitchFamily="34" charset="0"/>
              </a:rPr>
              <a:t>Our underground system of forums, networks and collaboratives continue to strengthen the foundation of our Integrated Neighbourhood. </a:t>
            </a:r>
          </a:p>
          <a:p>
            <a:endParaRPr lang="en-GB" sz="1600"/>
          </a:p>
          <a:p>
            <a:r>
              <a:rPr lang="en-GB" sz="1400">
                <a:latin typeface="Arial"/>
                <a:cs typeface="Arial"/>
              </a:rPr>
              <a:t>Our map reflects the interconnections and interdependences between subsystems powering our way of working but also represents the complexity of navigating these subsystems, experienced by people living and working in East Cambridgeshire.  Appreciating this will enable us to continue to think differently about co-production, pathways, reducing duplication and making better use of expertise and skills.</a:t>
            </a:r>
            <a:r>
              <a:rPr lang="en-GB" sz="1400"/>
              <a:t> </a:t>
            </a:r>
            <a:endParaRPr lang="en-GB" sz="1600"/>
          </a:p>
        </p:txBody>
      </p:sp>
      <p:pic>
        <p:nvPicPr>
          <p:cNvPr id="4" name="Picture 3">
            <a:extLst>
              <a:ext uri="{FF2B5EF4-FFF2-40B4-BE49-F238E27FC236}">
                <a16:creationId xmlns:a16="http://schemas.microsoft.com/office/drawing/2014/main" id="{2EC892B8-CBF4-E233-6C9F-C38FFD875A83}"/>
              </a:ext>
            </a:extLst>
          </p:cNvPr>
          <p:cNvPicPr>
            <a:picLocks noChangeAspect="1"/>
          </p:cNvPicPr>
          <p:nvPr/>
        </p:nvPicPr>
        <p:blipFill>
          <a:blip r:embed="rId4"/>
          <a:stretch>
            <a:fillRect/>
          </a:stretch>
        </p:blipFill>
        <p:spPr>
          <a:xfrm>
            <a:off x="9839691" y="13806"/>
            <a:ext cx="2377646" cy="786452"/>
          </a:xfrm>
          <a:prstGeom prst="rect">
            <a:avLst/>
          </a:prstGeom>
        </p:spPr>
      </p:pic>
    </p:spTree>
    <p:extLst>
      <p:ext uri="{BB962C8B-B14F-4D97-AF65-F5344CB8AC3E}">
        <p14:creationId xmlns:p14="http://schemas.microsoft.com/office/powerpoint/2010/main" val="1243289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blue text&#10;&#10;Description automatically generated">
            <a:extLst>
              <a:ext uri="{FF2B5EF4-FFF2-40B4-BE49-F238E27FC236}">
                <a16:creationId xmlns:a16="http://schemas.microsoft.com/office/drawing/2014/main" id="{9C098418-8294-B88F-A2C6-A0B6608C2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8543" y="11287"/>
            <a:ext cx="2721442" cy="892228"/>
          </a:xfrm>
          <a:prstGeom prst="rect">
            <a:avLst/>
          </a:prstGeom>
        </p:spPr>
      </p:pic>
      <p:sp>
        <p:nvSpPr>
          <p:cNvPr id="3" name="TextBox 2">
            <a:extLst>
              <a:ext uri="{FF2B5EF4-FFF2-40B4-BE49-F238E27FC236}">
                <a16:creationId xmlns:a16="http://schemas.microsoft.com/office/drawing/2014/main" id="{82A67E05-05B8-776A-5D38-CAACBAAE1C9E}"/>
              </a:ext>
            </a:extLst>
          </p:cNvPr>
          <p:cNvSpPr txBox="1"/>
          <p:nvPr/>
        </p:nvSpPr>
        <p:spPr>
          <a:xfrm>
            <a:off x="266700" y="174572"/>
            <a:ext cx="11658600" cy="4832092"/>
          </a:xfrm>
          <a:prstGeom prst="rect">
            <a:avLst/>
          </a:prstGeom>
          <a:noFill/>
        </p:spPr>
        <p:txBody>
          <a:bodyPr wrap="square" lIns="91440" tIns="45720" rIns="91440" bIns="45720" rtlCol="0" anchor="t">
            <a:spAutoFit/>
          </a:bodyPr>
          <a:lstStyle/>
          <a:p>
            <a:r>
              <a:rPr lang="en-GB" sz="2400" b="1"/>
              <a:t>Our East Cambridgeshire Neighbourhood Way of Working. </a:t>
            </a:r>
          </a:p>
          <a:p>
            <a:endParaRPr lang="en-GB" sz="2000"/>
          </a:p>
          <a:p>
            <a:r>
              <a:rPr lang="en-GB" sz="2000"/>
              <a:t> </a:t>
            </a:r>
            <a:r>
              <a:rPr lang="en-GB" sz="1600"/>
              <a:t>This has been established through a </a:t>
            </a:r>
            <a:r>
              <a:rPr lang="en-GB" sz="1600" b="1"/>
              <a:t>relational way of working- </a:t>
            </a:r>
            <a:r>
              <a:rPr lang="en-GB" sz="1600"/>
              <a:t>-building our </a:t>
            </a:r>
            <a:r>
              <a:rPr lang="en-GB" sz="1600" b="1"/>
              <a:t>Team of Teams  </a:t>
            </a:r>
            <a:r>
              <a:rPr lang="en-GB" sz="1600"/>
              <a:t>through:</a:t>
            </a:r>
          </a:p>
          <a:p>
            <a:pPr marL="342900" indent="-342900">
              <a:buFont typeface="Arial" panose="020B0604020202020204" pitchFamily="34" charset="0"/>
              <a:buChar char="•"/>
            </a:pPr>
            <a:r>
              <a:rPr lang="en-GB" sz="1600"/>
              <a:t>A network of multiagency boards, collaborative and forums – monthly Locality Exec Board</a:t>
            </a:r>
          </a:p>
          <a:p>
            <a:pPr marL="342900" indent="-342900">
              <a:buFont typeface="Arial" panose="020B0604020202020204" pitchFamily="34" charset="0"/>
              <a:buChar char="•"/>
            </a:pPr>
            <a:r>
              <a:rPr lang="en-GB" sz="1600"/>
              <a:t>Trust and role generosity</a:t>
            </a:r>
          </a:p>
          <a:p>
            <a:pPr marL="342900" indent="-342900">
              <a:buFont typeface="Arial" panose="020B0604020202020204" pitchFamily="34" charset="0"/>
              <a:buChar char="•"/>
            </a:pPr>
            <a:r>
              <a:rPr lang="en-GB" sz="1600"/>
              <a:t>Shared principles and priorities – local data sets, partner and community knowledge, research in practice</a:t>
            </a:r>
          </a:p>
          <a:p>
            <a:pPr marL="342900" indent="-342900">
              <a:buFont typeface="Arial" panose="020B0604020202020204" pitchFamily="34" charset="0"/>
              <a:buChar char="•"/>
            </a:pPr>
            <a:r>
              <a:rPr lang="en-GB" sz="1600"/>
              <a:t>Pooled budgets and joint posts</a:t>
            </a:r>
          </a:p>
          <a:p>
            <a:pPr marL="342900" indent="-342900">
              <a:buFont typeface="Arial" panose="020B0604020202020204" pitchFamily="34" charset="0"/>
              <a:buChar char="•"/>
            </a:pPr>
            <a:r>
              <a:rPr lang="en-GB" sz="1600"/>
              <a:t>A focus on what matters most to individuals and communities</a:t>
            </a:r>
          </a:p>
          <a:p>
            <a:pPr marL="342900" indent="-342900">
              <a:buFont typeface="Arial" panose="020B0604020202020204" pitchFamily="34" charset="0"/>
              <a:buChar char="•"/>
            </a:pPr>
            <a:r>
              <a:rPr lang="en-GB" sz="1600"/>
              <a:t>Integrated workforce development programme </a:t>
            </a:r>
          </a:p>
          <a:p>
            <a:pPr marL="342900" indent="-342900">
              <a:buFont typeface="Arial" panose="020B0604020202020204" pitchFamily="34" charset="0"/>
              <a:buChar char="•"/>
            </a:pPr>
            <a:r>
              <a:rPr lang="en-GB" sz="1600"/>
              <a:t>Measuring what matters </a:t>
            </a:r>
          </a:p>
          <a:p>
            <a:pPr marL="342900" indent="-342900">
              <a:buFont typeface="Arial" panose="020B0604020202020204" pitchFamily="34" charset="0"/>
              <a:buChar char="•"/>
            </a:pPr>
            <a:endParaRPr lang="en-GB" sz="1600"/>
          </a:p>
          <a:p>
            <a:pPr marL="342900" indent="-342900">
              <a:buFont typeface="Arial" panose="020B0604020202020204" pitchFamily="34" charset="0"/>
              <a:buChar char="•"/>
            </a:pPr>
            <a:r>
              <a:rPr lang="en-GB" sz="1600"/>
              <a:t>This way of working </a:t>
            </a:r>
            <a:r>
              <a:rPr lang="en-GB" sz="1600" b="1"/>
              <a:t>enhances our understanding of the specific local health and wellbeing needs of that population and identification of people or groups most in need </a:t>
            </a:r>
            <a:r>
              <a:rPr lang="en-GB" sz="1600"/>
              <a:t>(that don’t often appear on dashboards and datasets). </a:t>
            </a:r>
          </a:p>
          <a:p>
            <a:pPr marL="342900" indent="-342900">
              <a:buFont typeface="Arial" panose="020B0604020202020204" pitchFamily="34" charset="0"/>
              <a:buChar char="•"/>
            </a:pPr>
            <a:endParaRPr lang="en-GB" sz="2000"/>
          </a:p>
          <a:p>
            <a:pPr marL="342900" indent="-342900">
              <a:buFont typeface="Arial" panose="020B0604020202020204" pitchFamily="34" charset="0"/>
              <a:buChar char="•"/>
            </a:pPr>
            <a:r>
              <a:rPr lang="en-GB" sz="1600"/>
              <a:t>By doing this, </a:t>
            </a:r>
            <a:r>
              <a:rPr lang="en-GB" sz="1600" b="1"/>
              <a:t>truly proactive and personalised care can be delivered</a:t>
            </a:r>
            <a:r>
              <a:rPr lang="en-GB" sz="1600"/>
              <a:t> to support people to live happier, healthier and safer lives within well-connected communities – preventative, proactive and multiagency </a:t>
            </a:r>
          </a:p>
          <a:p>
            <a:pPr marL="342900" indent="-342900">
              <a:buFont typeface="Arial" panose="020B0604020202020204" pitchFamily="34" charset="0"/>
              <a:buChar char="•"/>
            </a:pPr>
            <a:endParaRPr lang="en-GB" sz="1600"/>
          </a:p>
          <a:p>
            <a:pPr marL="342900" indent="-342900">
              <a:buFont typeface="Arial" panose="020B0604020202020204" pitchFamily="34" charset="0"/>
              <a:buChar char="•"/>
            </a:pPr>
            <a:r>
              <a:rPr lang="en-GB" sz="1600"/>
              <a:t>We have the following workstreams which help to structure the work of the Integrated Neighbourhood:</a:t>
            </a:r>
          </a:p>
        </p:txBody>
      </p:sp>
      <p:pic>
        <p:nvPicPr>
          <p:cNvPr id="5" name="Picture 4">
            <a:extLst>
              <a:ext uri="{FF2B5EF4-FFF2-40B4-BE49-F238E27FC236}">
                <a16:creationId xmlns:a16="http://schemas.microsoft.com/office/drawing/2014/main" id="{903627BA-5E01-B69C-8D71-9A61AD407D32}"/>
              </a:ext>
            </a:extLst>
          </p:cNvPr>
          <p:cNvPicPr>
            <a:picLocks noChangeAspect="1"/>
          </p:cNvPicPr>
          <p:nvPr/>
        </p:nvPicPr>
        <p:blipFill>
          <a:blip r:embed="rId4"/>
          <a:stretch>
            <a:fillRect/>
          </a:stretch>
        </p:blipFill>
        <p:spPr>
          <a:xfrm>
            <a:off x="3502468" y="5340944"/>
            <a:ext cx="1799074" cy="1143059"/>
          </a:xfrm>
          <a:prstGeom prst="rect">
            <a:avLst/>
          </a:prstGeom>
        </p:spPr>
      </p:pic>
      <p:pic>
        <p:nvPicPr>
          <p:cNvPr id="7" name="Picture 6">
            <a:extLst>
              <a:ext uri="{FF2B5EF4-FFF2-40B4-BE49-F238E27FC236}">
                <a16:creationId xmlns:a16="http://schemas.microsoft.com/office/drawing/2014/main" id="{3E5A8B7D-5C30-231E-0872-A6DFC8179CAD}"/>
              </a:ext>
            </a:extLst>
          </p:cNvPr>
          <p:cNvPicPr>
            <a:picLocks noChangeAspect="1"/>
          </p:cNvPicPr>
          <p:nvPr/>
        </p:nvPicPr>
        <p:blipFill>
          <a:blip r:embed="rId5"/>
          <a:stretch>
            <a:fillRect/>
          </a:stretch>
        </p:blipFill>
        <p:spPr>
          <a:xfrm>
            <a:off x="718263" y="5260148"/>
            <a:ext cx="1187511" cy="982474"/>
          </a:xfrm>
          <a:prstGeom prst="rect">
            <a:avLst/>
          </a:prstGeom>
        </p:spPr>
      </p:pic>
      <p:pic>
        <p:nvPicPr>
          <p:cNvPr id="9" name="Picture 8">
            <a:extLst>
              <a:ext uri="{FF2B5EF4-FFF2-40B4-BE49-F238E27FC236}">
                <a16:creationId xmlns:a16="http://schemas.microsoft.com/office/drawing/2014/main" id="{59D21BBD-7331-BE67-0FB6-C7C550A77E50}"/>
              </a:ext>
            </a:extLst>
          </p:cNvPr>
          <p:cNvPicPr>
            <a:picLocks noChangeAspect="1"/>
          </p:cNvPicPr>
          <p:nvPr/>
        </p:nvPicPr>
        <p:blipFill>
          <a:blip r:embed="rId6"/>
          <a:stretch>
            <a:fillRect/>
          </a:stretch>
        </p:blipFill>
        <p:spPr>
          <a:xfrm>
            <a:off x="6898236" y="5169949"/>
            <a:ext cx="1306286" cy="1380227"/>
          </a:xfrm>
          <a:prstGeom prst="rect">
            <a:avLst/>
          </a:prstGeom>
        </p:spPr>
      </p:pic>
      <p:pic>
        <p:nvPicPr>
          <p:cNvPr id="11" name="Picture 10">
            <a:extLst>
              <a:ext uri="{FF2B5EF4-FFF2-40B4-BE49-F238E27FC236}">
                <a16:creationId xmlns:a16="http://schemas.microsoft.com/office/drawing/2014/main" id="{E800343D-906C-FED4-12DB-0B1983D1C819}"/>
              </a:ext>
            </a:extLst>
          </p:cNvPr>
          <p:cNvPicPr>
            <a:picLocks noChangeAspect="1"/>
          </p:cNvPicPr>
          <p:nvPr/>
        </p:nvPicPr>
        <p:blipFill>
          <a:blip r:embed="rId7"/>
          <a:stretch>
            <a:fillRect/>
          </a:stretch>
        </p:blipFill>
        <p:spPr>
          <a:xfrm>
            <a:off x="9339949" y="5053895"/>
            <a:ext cx="1589315" cy="1496281"/>
          </a:xfrm>
          <a:prstGeom prst="rect">
            <a:avLst/>
          </a:prstGeom>
        </p:spPr>
      </p:pic>
      <p:sp>
        <p:nvSpPr>
          <p:cNvPr id="12" name="TextBox 11">
            <a:extLst>
              <a:ext uri="{FF2B5EF4-FFF2-40B4-BE49-F238E27FC236}">
                <a16:creationId xmlns:a16="http://schemas.microsoft.com/office/drawing/2014/main" id="{B9BF1CD5-E025-A98D-F052-FBFA82C6FC2D}"/>
              </a:ext>
            </a:extLst>
          </p:cNvPr>
          <p:cNvSpPr txBox="1"/>
          <p:nvPr/>
        </p:nvSpPr>
        <p:spPr>
          <a:xfrm>
            <a:off x="619156" y="4971612"/>
            <a:ext cx="1589315" cy="369332"/>
          </a:xfrm>
          <a:prstGeom prst="rect">
            <a:avLst/>
          </a:prstGeom>
          <a:noFill/>
        </p:spPr>
        <p:txBody>
          <a:bodyPr wrap="square" rtlCol="0">
            <a:spAutoFit/>
          </a:bodyPr>
          <a:lstStyle/>
          <a:p>
            <a:r>
              <a:rPr lang="en-GB" b="1"/>
              <a:t>Starting Well</a:t>
            </a:r>
          </a:p>
        </p:txBody>
      </p:sp>
      <p:sp>
        <p:nvSpPr>
          <p:cNvPr id="13" name="TextBox 12">
            <a:extLst>
              <a:ext uri="{FF2B5EF4-FFF2-40B4-BE49-F238E27FC236}">
                <a16:creationId xmlns:a16="http://schemas.microsoft.com/office/drawing/2014/main" id="{45FCB9F4-8571-4A23-B348-1FB75655F9FC}"/>
              </a:ext>
            </a:extLst>
          </p:cNvPr>
          <p:cNvSpPr txBox="1"/>
          <p:nvPr/>
        </p:nvSpPr>
        <p:spPr>
          <a:xfrm>
            <a:off x="3829275" y="5006664"/>
            <a:ext cx="1589315" cy="369332"/>
          </a:xfrm>
          <a:prstGeom prst="rect">
            <a:avLst/>
          </a:prstGeom>
          <a:noFill/>
        </p:spPr>
        <p:txBody>
          <a:bodyPr wrap="square" rtlCol="0">
            <a:spAutoFit/>
          </a:bodyPr>
          <a:lstStyle/>
          <a:p>
            <a:r>
              <a:rPr lang="en-GB" b="1"/>
              <a:t>Living Well</a:t>
            </a:r>
          </a:p>
        </p:txBody>
      </p:sp>
      <p:sp>
        <p:nvSpPr>
          <p:cNvPr id="14" name="TextBox 13">
            <a:extLst>
              <a:ext uri="{FF2B5EF4-FFF2-40B4-BE49-F238E27FC236}">
                <a16:creationId xmlns:a16="http://schemas.microsoft.com/office/drawing/2014/main" id="{EAAFAB31-C679-0394-DCA2-20FEF29AEE5A}"/>
              </a:ext>
            </a:extLst>
          </p:cNvPr>
          <p:cNvSpPr txBox="1"/>
          <p:nvPr/>
        </p:nvSpPr>
        <p:spPr>
          <a:xfrm>
            <a:off x="6732255" y="4971612"/>
            <a:ext cx="1589315" cy="369332"/>
          </a:xfrm>
          <a:prstGeom prst="rect">
            <a:avLst/>
          </a:prstGeom>
          <a:noFill/>
        </p:spPr>
        <p:txBody>
          <a:bodyPr wrap="square" rtlCol="0">
            <a:spAutoFit/>
          </a:bodyPr>
          <a:lstStyle/>
          <a:p>
            <a:r>
              <a:rPr lang="en-GB" b="1"/>
              <a:t>Ageing Well</a:t>
            </a:r>
          </a:p>
        </p:txBody>
      </p:sp>
      <p:sp>
        <p:nvSpPr>
          <p:cNvPr id="15" name="TextBox 14">
            <a:extLst>
              <a:ext uri="{FF2B5EF4-FFF2-40B4-BE49-F238E27FC236}">
                <a16:creationId xmlns:a16="http://schemas.microsoft.com/office/drawing/2014/main" id="{6C0CC0B9-BDA8-46AB-2E39-14C0E3438FE2}"/>
              </a:ext>
            </a:extLst>
          </p:cNvPr>
          <p:cNvSpPr txBox="1"/>
          <p:nvPr/>
        </p:nvSpPr>
        <p:spPr>
          <a:xfrm>
            <a:off x="9316335" y="4971612"/>
            <a:ext cx="1943161" cy="369332"/>
          </a:xfrm>
          <a:prstGeom prst="rect">
            <a:avLst/>
          </a:prstGeom>
          <a:noFill/>
        </p:spPr>
        <p:txBody>
          <a:bodyPr wrap="square" rtlCol="0">
            <a:spAutoFit/>
          </a:bodyPr>
          <a:lstStyle/>
          <a:p>
            <a:r>
              <a:rPr lang="en-GB" b="1"/>
              <a:t>Operating Well</a:t>
            </a:r>
          </a:p>
        </p:txBody>
      </p:sp>
    </p:spTree>
    <p:extLst>
      <p:ext uri="{BB962C8B-B14F-4D97-AF65-F5344CB8AC3E}">
        <p14:creationId xmlns:p14="http://schemas.microsoft.com/office/powerpoint/2010/main" val="4092510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6E41E-F51A-1943-A375-244A12FDA653}"/>
              </a:ext>
            </a:extLst>
          </p:cNvPr>
          <p:cNvSpPr>
            <a:spLocks noGrp="1"/>
          </p:cNvSpPr>
          <p:nvPr>
            <p:ph type="title"/>
          </p:nvPr>
        </p:nvSpPr>
        <p:spPr>
          <a:xfrm>
            <a:off x="917711" y="151247"/>
            <a:ext cx="10515600" cy="1325563"/>
          </a:xfrm>
        </p:spPr>
        <p:txBody>
          <a:bodyPr/>
          <a:lstStyle/>
          <a:p>
            <a:r>
              <a:rPr lang="en-GB" sz="2400" b="1">
                <a:latin typeface="+mn-lt"/>
              </a:rPr>
              <a:t>Ageing Well and Frailty  in East Cambridgeshire </a:t>
            </a:r>
            <a:br>
              <a:rPr lang="en-GB" sz="2400" b="1">
                <a:latin typeface="+mn-lt"/>
              </a:rPr>
            </a:br>
            <a:br>
              <a:rPr lang="en-GB" sz="2400" b="1">
                <a:latin typeface="+mn-lt"/>
              </a:rPr>
            </a:br>
            <a:r>
              <a:rPr lang="en-GB" sz="2400" b="1">
                <a:solidFill>
                  <a:srgbClr val="0070C0"/>
                </a:solidFill>
                <a:latin typeface="+mn-lt"/>
              </a:rPr>
              <a:t>What challenge/need are we trying to meet?</a:t>
            </a:r>
          </a:p>
        </p:txBody>
      </p:sp>
      <p:pic>
        <p:nvPicPr>
          <p:cNvPr id="24" name="Picture 23">
            <a:extLst>
              <a:ext uri="{FF2B5EF4-FFF2-40B4-BE49-F238E27FC236}">
                <a16:creationId xmlns:a16="http://schemas.microsoft.com/office/drawing/2014/main" id="{67A07BB2-26E5-BC71-5781-08CF8A96DC24}"/>
              </a:ext>
            </a:extLst>
          </p:cNvPr>
          <p:cNvPicPr>
            <a:picLocks noChangeAspect="1"/>
          </p:cNvPicPr>
          <p:nvPr/>
        </p:nvPicPr>
        <p:blipFill>
          <a:blip r:embed="rId2"/>
          <a:stretch>
            <a:fillRect/>
          </a:stretch>
        </p:blipFill>
        <p:spPr>
          <a:xfrm>
            <a:off x="1929" y="40933"/>
            <a:ext cx="889014" cy="939525"/>
          </a:xfrm>
          <a:prstGeom prst="rect">
            <a:avLst/>
          </a:prstGeom>
        </p:spPr>
      </p:pic>
      <p:sp>
        <p:nvSpPr>
          <p:cNvPr id="28" name="TextBox 27">
            <a:extLst>
              <a:ext uri="{FF2B5EF4-FFF2-40B4-BE49-F238E27FC236}">
                <a16:creationId xmlns:a16="http://schemas.microsoft.com/office/drawing/2014/main" id="{F88A00C1-8C66-6338-771F-9E7E59AE50ED}"/>
              </a:ext>
            </a:extLst>
          </p:cNvPr>
          <p:cNvSpPr txBox="1"/>
          <p:nvPr/>
        </p:nvSpPr>
        <p:spPr>
          <a:xfrm rot="16200000">
            <a:off x="10747001" y="5537330"/>
            <a:ext cx="2197527" cy="215444"/>
          </a:xfrm>
          <a:prstGeom prst="rect">
            <a:avLst/>
          </a:prstGeom>
          <a:noFill/>
        </p:spPr>
        <p:txBody>
          <a:bodyPr wrap="square" rtlCol="0">
            <a:spAutoFit/>
          </a:bodyPr>
          <a:lstStyle/>
          <a:p>
            <a:r>
              <a:rPr lang="en-GB" sz="800"/>
              <a:t>Image Credit: Cambridgeshire Acre</a:t>
            </a:r>
          </a:p>
        </p:txBody>
      </p:sp>
      <p:pic>
        <p:nvPicPr>
          <p:cNvPr id="3" name="Picture 2" descr="A group of people at a table&#10;&#10;AI-generated content may be incorrect.">
            <a:extLst>
              <a:ext uri="{FF2B5EF4-FFF2-40B4-BE49-F238E27FC236}">
                <a16:creationId xmlns:a16="http://schemas.microsoft.com/office/drawing/2014/main" id="{D500CB2D-3CD7-0A25-59BA-7C9EC0BE9840}"/>
              </a:ext>
            </a:extLst>
          </p:cNvPr>
          <p:cNvPicPr>
            <a:picLocks noChangeAspect="1"/>
          </p:cNvPicPr>
          <p:nvPr/>
        </p:nvPicPr>
        <p:blipFill>
          <a:blip r:embed="rId3"/>
          <a:srcRect r="17514" b="2"/>
          <a:stretch>
            <a:fillRect/>
          </a:stretch>
        </p:blipFill>
        <p:spPr>
          <a:xfrm>
            <a:off x="4226560" y="3945410"/>
            <a:ext cx="3336213" cy="2624978"/>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6D7E8B1-3973-437C-6450-12187C3E01A7}"/>
              </a:ext>
            </a:extLst>
          </p:cNvPr>
          <p:cNvSpPr txBox="1"/>
          <p:nvPr/>
        </p:nvSpPr>
        <p:spPr>
          <a:xfrm>
            <a:off x="238513" y="4110286"/>
            <a:ext cx="4681187" cy="400110"/>
          </a:xfrm>
          <a:prstGeom prst="rect">
            <a:avLst/>
          </a:prstGeom>
          <a:noFill/>
        </p:spPr>
        <p:txBody>
          <a:bodyPr wrap="square" lIns="91440" tIns="45720" rIns="91440" bIns="45720" rtlCol="0" anchor="t">
            <a:spAutoFit/>
          </a:bodyPr>
          <a:lstStyle/>
          <a:p>
            <a:r>
              <a:rPr lang="en-GB" sz="2000"/>
              <a:t> </a:t>
            </a:r>
            <a:endParaRPr lang="en-US" sz="2000"/>
          </a:p>
        </p:txBody>
      </p:sp>
      <p:pic>
        <p:nvPicPr>
          <p:cNvPr id="12" name="Picture 11">
            <a:extLst>
              <a:ext uri="{FF2B5EF4-FFF2-40B4-BE49-F238E27FC236}">
                <a16:creationId xmlns:a16="http://schemas.microsoft.com/office/drawing/2014/main" id="{1338F666-A314-0B71-44BC-78C9B48B4F64}"/>
              </a:ext>
            </a:extLst>
          </p:cNvPr>
          <p:cNvPicPr>
            <a:picLocks noChangeAspect="1"/>
          </p:cNvPicPr>
          <p:nvPr/>
        </p:nvPicPr>
        <p:blipFill>
          <a:blip r:embed="rId4"/>
          <a:stretch>
            <a:fillRect/>
          </a:stretch>
        </p:blipFill>
        <p:spPr>
          <a:xfrm>
            <a:off x="8453120" y="3976914"/>
            <a:ext cx="2883768" cy="2593474"/>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1407120A-4A61-ADF9-9EA1-CD8D437C145C}"/>
              </a:ext>
            </a:extLst>
          </p:cNvPr>
          <p:cNvSpPr txBox="1"/>
          <p:nvPr/>
        </p:nvSpPr>
        <p:spPr>
          <a:xfrm>
            <a:off x="238513" y="1531228"/>
            <a:ext cx="11587727"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kern="1200">
                <a:ea typeface="Poppins ExtraLight"/>
                <a:cs typeface="Poppins ExtraLight"/>
              </a:rPr>
              <a:t>Our aim: </a:t>
            </a:r>
          </a:p>
          <a:p>
            <a:r>
              <a:rPr lang="en-US" sz="1600" kern="1200">
                <a:ea typeface="Poppins ExtraLight"/>
                <a:cs typeface="Poppins ExtraLight"/>
              </a:rPr>
              <a:t>For </a:t>
            </a:r>
            <a:r>
              <a:rPr lang="en-US" sz="1600">
                <a:ea typeface="Poppins ExtraLight"/>
                <a:cs typeface="Poppins ExtraLight"/>
              </a:rPr>
              <a:t>older people, </a:t>
            </a:r>
            <a:r>
              <a:rPr lang="en-US" sz="1600" kern="1200">
                <a:ea typeface="Poppins ExtraLight"/>
                <a:cs typeface="Poppins ExtraLight"/>
              </a:rPr>
              <a:t>and their carers,  to live happier, healthier and safer lives, as independently as possible, for as long as possible, in their own community.</a:t>
            </a:r>
            <a:endParaRPr lang="en-US" sz="1600">
              <a:ea typeface="Poppins ExtraLight"/>
              <a:cs typeface="Poppins ExtraLight"/>
            </a:endParaRPr>
          </a:p>
          <a:p>
            <a:endParaRPr lang="en-US" sz="1600">
              <a:ea typeface="Poppins ExtraLight"/>
              <a:cs typeface="Poppins ExtraLight"/>
            </a:endParaRPr>
          </a:p>
          <a:p>
            <a:r>
              <a:rPr lang="en-US" sz="1600" b="1" kern="1200">
                <a:ea typeface="Poppins ExtraLight"/>
                <a:cs typeface="Poppins ExtraLight"/>
              </a:rPr>
              <a:t>The challenge/problem: what were </a:t>
            </a:r>
            <a:r>
              <a:rPr lang="en-US" sz="1600" b="1">
                <a:ea typeface="Poppins ExtraLight"/>
                <a:cs typeface="Poppins ExtraLight"/>
              </a:rPr>
              <a:t>we</a:t>
            </a:r>
            <a:r>
              <a:rPr lang="en-US" sz="1600" b="1" kern="1200">
                <a:ea typeface="Poppins ExtraLight"/>
                <a:cs typeface="Poppins ExtraLight"/>
              </a:rPr>
              <a:t> trying to </a:t>
            </a:r>
            <a:r>
              <a:rPr lang="en-US" sz="1600" b="1">
                <a:ea typeface="Poppins ExtraLight"/>
                <a:cs typeface="Poppins ExtraLight"/>
              </a:rPr>
              <a:t>change</a:t>
            </a:r>
            <a:r>
              <a:rPr lang="en-US" sz="1600" b="1" kern="1200">
                <a:ea typeface="Poppins ExtraLight"/>
                <a:cs typeface="Poppins ExtraLight"/>
              </a:rPr>
              <a:t>?</a:t>
            </a:r>
            <a:endParaRPr lang="en-US" sz="1600" b="1"/>
          </a:p>
          <a:p>
            <a:r>
              <a:rPr lang="en-US" sz="1600" kern="1200">
                <a:ea typeface="Poppins ExtraLight"/>
                <a:cs typeface="Poppins ExtraLight"/>
              </a:rPr>
              <a:t>The increasing number of people over 65 with:</a:t>
            </a:r>
          </a:p>
          <a:p>
            <a:pPr marL="285750" indent="-285750">
              <a:buFont typeface="Arial" panose="020B0604020202020204" pitchFamily="34" charset="0"/>
              <a:buChar char="•"/>
            </a:pPr>
            <a:r>
              <a:rPr lang="en-US" sz="1600" kern="1200">
                <a:ea typeface="Poppins ExtraLight"/>
                <a:cs typeface="Poppins ExtraLight"/>
              </a:rPr>
              <a:t>complex health and care needs </a:t>
            </a:r>
          </a:p>
          <a:p>
            <a:pPr marL="285750" indent="-285750">
              <a:buFont typeface="Arial" panose="020B0604020202020204" pitchFamily="34" charset="0"/>
              <a:buChar char="•"/>
            </a:pPr>
            <a:r>
              <a:rPr lang="en-US" sz="1600" kern="1200">
                <a:ea typeface="Poppins ExtraLight"/>
                <a:cs typeface="Poppins ExtraLight"/>
              </a:rPr>
              <a:t>having multiple contacts with multiple services in an unplanned way across East Cambridgeshire</a:t>
            </a:r>
            <a:endParaRPr lang="en-GB" sz="1600"/>
          </a:p>
        </p:txBody>
      </p:sp>
      <p:pic>
        <p:nvPicPr>
          <p:cNvPr id="8" name="Picture 7">
            <a:extLst>
              <a:ext uri="{FF2B5EF4-FFF2-40B4-BE49-F238E27FC236}">
                <a16:creationId xmlns:a16="http://schemas.microsoft.com/office/drawing/2014/main" id="{618F3307-7066-0AF5-B238-19FE42BD39C2}"/>
              </a:ext>
            </a:extLst>
          </p:cNvPr>
          <p:cNvPicPr>
            <a:picLocks noChangeAspect="1"/>
          </p:cNvPicPr>
          <p:nvPr/>
        </p:nvPicPr>
        <p:blipFill>
          <a:blip r:embed="rId5"/>
          <a:stretch>
            <a:fillRect/>
          </a:stretch>
        </p:blipFill>
        <p:spPr>
          <a:xfrm>
            <a:off x="9814354" y="361194"/>
            <a:ext cx="2377646" cy="786452"/>
          </a:xfrm>
          <a:prstGeom prst="rect">
            <a:avLst/>
          </a:prstGeom>
        </p:spPr>
      </p:pic>
      <p:pic>
        <p:nvPicPr>
          <p:cNvPr id="10" name="Picture 9" descr="Dementia Friendly East Cambs | Soham Town Council">
            <a:extLst>
              <a:ext uri="{FF2B5EF4-FFF2-40B4-BE49-F238E27FC236}">
                <a16:creationId xmlns:a16="http://schemas.microsoft.com/office/drawing/2014/main" id="{E7BCC191-5924-DDB7-0DC4-56D58F3E3584}"/>
              </a:ext>
            </a:extLst>
          </p:cNvPr>
          <p:cNvPicPr>
            <a:picLocks noChangeAspect="1"/>
          </p:cNvPicPr>
          <p:nvPr/>
        </p:nvPicPr>
        <p:blipFill>
          <a:blip r:embed="rId6"/>
          <a:srcRect l="21661" r="20930"/>
          <a:stretch>
            <a:fillRect/>
          </a:stretch>
        </p:blipFill>
        <p:spPr>
          <a:xfrm>
            <a:off x="245512" y="3976913"/>
            <a:ext cx="2883768" cy="26249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82102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8368-A20B-EC24-3154-C36DCA20B0D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DC10BB3-538F-695E-73B3-4BE3BDA18609}"/>
              </a:ext>
            </a:extLst>
          </p:cNvPr>
          <p:cNvSpPr txBox="1"/>
          <p:nvPr/>
        </p:nvSpPr>
        <p:spPr>
          <a:xfrm>
            <a:off x="332860" y="880641"/>
            <a:ext cx="11658600" cy="4031873"/>
          </a:xfrm>
          <a:prstGeom prst="rect">
            <a:avLst/>
          </a:prstGeom>
          <a:noFill/>
        </p:spPr>
        <p:txBody>
          <a:bodyPr wrap="square" lIns="91440" tIns="45720" rIns="91440" bIns="45720" rtlCol="0" anchor="t">
            <a:spAutoFit/>
          </a:bodyPr>
          <a:lstStyle/>
          <a:p>
            <a:endParaRPr lang="en-GB" sz="2000"/>
          </a:p>
          <a:p>
            <a:r>
              <a:rPr lang="en-GB" sz="2400" b="1">
                <a:solidFill>
                  <a:schemeClr val="accent2"/>
                </a:solidFill>
              </a:rPr>
              <a:t> </a:t>
            </a:r>
            <a:r>
              <a:rPr lang="en-GB" sz="2400" b="1">
                <a:solidFill>
                  <a:srgbClr val="0070C0"/>
                </a:solidFill>
                <a:latin typeface="Calibri"/>
                <a:ea typeface="Calibri"/>
                <a:cs typeface="Calibri"/>
              </a:rPr>
              <a:t>The cohort: who did we support? </a:t>
            </a:r>
          </a:p>
          <a:p>
            <a:endParaRPr lang="en-GB" sz="1600">
              <a:solidFill>
                <a:schemeClr val="accent1"/>
              </a:solidFill>
            </a:endParaRPr>
          </a:p>
          <a:p>
            <a:r>
              <a:rPr lang="en-GB" sz="1600" b="1">
                <a:latin typeface="Calibri" panose="020F0502020204030204" pitchFamily="34" charset="0"/>
                <a:ea typeface="Calibri" panose="020F0502020204030204" pitchFamily="34" charset="0"/>
                <a:cs typeface="Calibri" panose="020F0502020204030204" pitchFamily="34" charset="0"/>
              </a:rPr>
              <a:t>Cohort 1 </a:t>
            </a:r>
          </a:p>
          <a:p>
            <a:r>
              <a:rPr lang="en-GB" sz="1600">
                <a:latin typeface="Calibri"/>
                <a:ea typeface="Calibri"/>
                <a:cs typeface="Calibri"/>
              </a:rPr>
              <a:t>People with moderate Frailty ( Efi 0.25-0.36 or Clinical Frailty Scale (CFS) (Rockwood) 6-7)) and &gt;5 ED attendances or mild -moderate frailty (</a:t>
            </a:r>
            <a:r>
              <a:rPr lang="en-GB" sz="1600" err="1">
                <a:latin typeface="Calibri"/>
                <a:ea typeface="Calibri"/>
                <a:cs typeface="Calibri"/>
              </a:rPr>
              <a:t>EfI</a:t>
            </a:r>
            <a:r>
              <a:rPr lang="en-GB" sz="1600">
                <a:latin typeface="Calibri"/>
                <a:ea typeface="Calibri"/>
                <a:cs typeface="Calibri"/>
              </a:rPr>
              <a:t> 0.13-0.24 or CFS 4-5) and &gt; 5 ED attendances and at least one of the following &gt;3 Long Term Conditions (LTC) or severe respiratory disease</a:t>
            </a:r>
          </a:p>
          <a:p>
            <a:endParaRPr lang="en-GB" sz="1600">
              <a:latin typeface="Calibri" panose="020F0502020204030204" pitchFamily="34" charset="0"/>
              <a:ea typeface="Calibri" panose="020F0502020204030204" pitchFamily="34" charset="0"/>
              <a:cs typeface="Calibri" panose="020F0502020204030204" pitchFamily="34" charset="0"/>
            </a:endParaRPr>
          </a:p>
          <a:p>
            <a:r>
              <a:rPr lang="en-GB" sz="1600" b="1">
                <a:latin typeface="Calibri" panose="020F0502020204030204" pitchFamily="34" charset="0"/>
                <a:ea typeface="Calibri" panose="020F0502020204030204" pitchFamily="34" charset="0"/>
                <a:cs typeface="Calibri" panose="020F0502020204030204" pitchFamily="34" charset="0"/>
              </a:rPr>
              <a:t>Cohort 2 </a:t>
            </a:r>
          </a:p>
          <a:p>
            <a:r>
              <a:rPr lang="en-GB" sz="1600">
                <a:latin typeface="Calibri" panose="020F0502020204030204" pitchFamily="34" charset="0"/>
                <a:ea typeface="Calibri" panose="020F0502020204030204" pitchFamily="34" charset="0"/>
                <a:cs typeface="Calibri" panose="020F0502020204030204" pitchFamily="34" charset="0"/>
              </a:rPr>
              <a:t>Last 12m &gt;5 ED attends or frequent use/ attendance of OOH services or partner services such as GPs, 111, ambulance, mental crisis team, housing or social care and at least one of the following – multiple LTCs, sever respiratory disease or mental health condition</a:t>
            </a:r>
          </a:p>
          <a:p>
            <a:endParaRPr lang="en-GB" sz="1600">
              <a:latin typeface="Calibri" panose="020F0502020204030204" pitchFamily="34" charset="0"/>
              <a:ea typeface="Calibri" panose="020F0502020204030204" pitchFamily="34" charset="0"/>
              <a:cs typeface="Calibri" panose="020F0502020204030204" pitchFamily="34" charset="0"/>
            </a:endParaRPr>
          </a:p>
          <a:p>
            <a:r>
              <a:rPr lang="en-GB" sz="1600" b="1">
                <a:latin typeface="Calibri" panose="020F0502020204030204" pitchFamily="34" charset="0"/>
                <a:ea typeface="Calibri" panose="020F0502020204030204" pitchFamily="34" charset="0"/>
                <a:cs typeface="Calibri" panose="020F0502020204030204" pitchFamily="34" charset="0"/>
              </a:rPr>
              <a:t>Cohort 3</a:t>
            </a:r>
            <a:r>
              <a:rPr lang="en-GB" sz="1600">
                <a:latin typeface="Calibri" panose="020F0502020204030204" pitchFamily="34" charset="0"/>
                <a:ea typeface="Calibri" panose="020F0502020204030204" pitchFamily="34" charset="0"/>
                <a:cs typeface="Calibri" panose="020F0502020204030204" pitchFamily="34" charset="0"/>
              </a:rPr>
              <a:t> </a:t>
            </a:r>
          </a:p>
          <a:p>
            <a:r>
              <a:rPr lang="en-GB" sz="1600">
                <a:latin typeface="Calibri" panose="020F0502020204030204" pitchFamily="34" charset="0"/>
                <a:ea typeface="Calibri" panose="020F0502020204030204" pitchFamily="34" charset="0"/>
                <a:cs typeface="Calibri" panose="020F0502020204030204" pitchFamily="34" charset="0"/>
              </a:rPr>
              <a:t>People over 50, who without proactive care and support,  are likely to become frail and/or develop increased health and  care utilisation </a:t>
            </a:r>
          </a:p>
          <a:p>
            <a:endParaRPr lang="en-GB" sz="2000"/>
          </a:p>
        </p:txBody>
      </p:sp>
      <p:pic>
        <p:nvPicPr>
          <p:cNvPr id="5" name="Picture 4">
            <a:extLst>
              <a:ext uri="{FF2B5EF4-FFF2-40B4-BE49-F238E27FC236}">
                <a16:creationId xmlns:a16="http://schemas.microsoft.com/office/drawing/2014/main" id="{337E1D9F-8A3A-0623-BA6F-9F8FB95D1130}"/>
              </a:ext>
            </a:extLst>
          </p:cNvPr>
          <p:cNvPicPr>
            <a:picLocks noChangeAspect="1"/>
          </p:cNvPicPr>
          <p:nvPr/>
        </p:nvPicPr>
        <p:blipFill>
          <a:blip r:embed="rId3"/>
          <a:stretch>
            <a:fillRect/>
          </a:stretch>
        </p:blipFill>
        <p:spPr>
          <a:xfrm>
            <a:off x="1351309" y="5659873"/>
            <a:ext cx="1799074" cy="1143059"/>
          </a:xfrm>
          <a:prstGeom prst="rect">
            <a:avLst/>
          </a:prstGeom>
        </p:spPr>
      </p:pic>
      <p:pic>
        <p:nvPicPr>
          <p:cNvPr id="9" name="Picture 8">
            <a:extLst>
              <a:ext uri="{FF2B5EF4-FFF2-40B4-BE49-F238E27FC236}">
                <a16:creationId xmlns:a16="http://schemas.microsoft.com/office/drawing/2014/main" id="{F964BF62-6030-EC19-6D03-2F4D268DCB62}"/>
              </a:ext>
            </a:extLst>
          </p:cNvPr>
          <p:cNvPicPr>
            <a:picLocks noChangeAspect="1"/>
          </p:cNvPicPr>
          <p:nvPr/>
        </p:nvPicPr>
        <p:blipFill>
          <a:blip r:embed="rId4"/>
          <a:stretch>
            <a:fillRect/>
          </a:stretch>
        </p:blipFill>
        <p:spPr>
          <a:xfrm>
            <a:off x="4855874" y="5413515"/>
            <a:ext cx="1306286" cy="1380227"/>
          </a:xfrm>
          <a:prstGeom prst="rect">
            <a:avLst/>
          </a:prstGeom>
        </p:spPr>
      </p:pic>
      <p:pic>
        <p:nvPicPr>
          <p:cNvPr id="11" name="Picture 10">
            <a:extLst>
              <a:ext uri="{FF2B5EF4-FFF2-40B4-BE49-F238E27FC236}">
                <a16:creationId xmlns:a16="http://schemas.microsoft.com/office/drawing/2014/main" id="{EA53C58F-0D1A-B4A3-9CE3-B488904EF4F9}"/>
              </a:ext>
            </a:extLst>
          </p:cNvPr>
          <p:cNvPicPr>
            <a:picLocks noChangeAspect="1"/>
          </p:cNvPicPr>
          <p:nvPr/>
        </p:nvPicPr>
        <p:blipFill>
          <a:blip r:embed="rId5"/>
          <a:stretch>
            <a:fillRect/>
          </a:stretch>
        </p:blipFill>
        <p:spPr>
          <a:xfrm>
            <a:off x="7912439" y="5297461"/>
            <a:ext cx="1589315" cy="1496281"/>
          </a:xfrm>
          <a:prstGeom prst="rect">
            <a:avLst/>
          </a:prstGeom>
        </p:spPr>
      </p:pic>
      <p:sp>
        <p:nvSpPr>
          <p:cNvPr id="13" name="TextBox 12">
            <a:extLst>
              <a:ext uri="{FF2B5EF4-FFF2-40B4-BE49-F238E27FC236}">
                <a16:creationId xmlns:a16="http://schemas.microsoft.com/office/drawing/2014/main" id="{404AC97D-092D-E6DE-A8D8-B1011D5F95E8}"/>
              </a:ext>
            </a:extLst>
          </p:cNvPr>
          <p:cNvSpPr txBox="1"/>
          <p:nvPr/>
        </p:nvSpPr>
        <p:spPr>
          <a:xfrm>
            <a:off x="1596762" y="5210158"/>
            <a:ext cx="1589315" cy="369332"/>
          </a:xfrm>
          <a:prstGeom prst="rect">
            <a:avLst/>
          </a:prstGeom>
          <a:noFill/>
        </p:spPr>
        <p:txBody>
          <a:bodyPr wrap="square" rtlCol="0">
            <a:spAutoFit/>
          </a:bodyPr>
          <a:lstStyle/>
          <a:p>
            <a:r>
              <a:rPr lang="en-GB" b="1"/>
              <a:t>Living Well</a:t>
            </a:r>
          </a:p>
        </p:txBody>
      </p:sp>
      <p:sp>
        <p:nvSpPr>
          <p:cNvPr id="14" name="TextBox 13">
            <a:extLst>
              <a:ext uri="{FF2B5EF4-FFF2-40B4-BE49-F238E27FC236}">
                <a16:creationId xmlns:a16="http://schemas.microsoft.com/office/drawing/2014/main" id="{EDE1CFCC-66FC-BBED-6F70-481B19F9F4E9}"/>
              </a:ext>
            </a:extLst>
          </p:cNvPr>
          <p:cNvSpPr txBox="1"/>
          <p:nvPr/>
        </p:nvSpPr>
        <p:spPr>
          <a:xfrm>
            <a:off x="4855874" y="5129775"/>
            <a:ext cx="1589315" cy="369332"/>
          </a:xfrm>
          <a:prstGeom prst="rect">
            <a:avLst/>
          </a:prstGeom>
          <a:noFill/>
        </p:spPr>
        <p:txBody>
          <a:bodyPr wrap="square" rtlCol="0">
            <a:spAutoFit/>
          </a:bodyPr>
          <a:lstStyle/>
          <a:p>
            <a:r>
              <a:rPr lang="en-GB" b="1"/>
              <a:t>Ageing Well</a:t>
            </a:r>
          </a:p>
        </p:txBody>
      </p:sp>
      <p:sp>
        <p:nvSpPr>
          <p:cNvPr id="15" name="TextBox 14">
            <a:extLst>
              <a:ext uri="{FF2B5EF4-FFF2-40B4-BE49-F238E27FC236}">
                <a16:creationId xmlns:a16="http://schemas.microsoft.com/office/drawing/2014/main" id="{4BEF28BB-3485-6192-29AE-476B2AC0EB01}"/>
              </a:ext>
            </a:extLst>
          </p:cNvPr>
          <p:cNvSpPr txBox="1"/>
          <p:nvPr/>
        </p:nvSpPr>
        <p:spPr>
          <a:xfrm>
            <a:off x="7972530" y="5057464"/>
            <a:ext cx="1943161" cy="369332"/>
          </a:xfrm>
          <a:prstGeom prst="rect">
            <a:avLst/>
          </a:prstGeom>
          <a:noFill/>
        </p:spPr>
        <p:txBody>
          <a:bodyPr wrap="square" rtlCol="0">
            <a:spAutoFit/>
          </a:bodyPr>
          <a:lstStyle/>
          <a:p>
            <a:r>
              <a:rPr lang="en-GB" b="1"/>
              <a:t>Operating Well</a:t>
            </a:r>
          </a:p>
        </p:txBody>
      </p:sp>
      <p:pic>
        <p:nvPicPr>
          <p:cNvPr id="6" name="Picture 5">
            <a:extLst>
              <a:ext uri="{FF2B5EF4-FFF2-40B4-BE49-F238E27FC236}">
                <a16:creationId xmlns:a16="http://schemas.microsoft.com/office/drawing/2014/main" id="{C283589D-E8EA-6C2C-36DE-B556E6C2FC24}"/>
              </a:ext>
            </a:extLst>
          </p:cNvPr>
          <p:cNvPicPr>
            <a:picLocks noChangeAspect="1"/>
          </p:cNvPicPr>
          <p:nvPr/>
        </p:nvPicPr>
        <p:blipFill>
          <a:blip r:embed="rId6"/>
          <a:stretch>
            <a:fillRect/>
          </a:stretch>
        </p:blipFill>
        <p:spPr>
          <a:xfrm>
            <a:off x="9839691" y="13806"/>
            <a:ext cx="2377646" cy="786452"/>
          </a:xfrm>
          <a:prstGeom prst="rect">
            <a:avLst/>
          </a:prstGeom>
        </p:spPr>
      </p:pic>
    </p:spTree>
    <p:extLst>
      <p:ext uri="{BB962C8B-B14F-4D97-AF65-F5344CB8AC3E}">
        <p14:creationId xmlns:p14="http://schemas.microsoft.com/office/powerpoint/2010/main" val="1339780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1F89AE2-8CD0-F7DE-3375-F235F2E59BCB}"/>
              </a:ext>
            </a:extLst>
          </p:cNvPr>
          <p:cNvSpPr txBox="1"/>
          <p:nvPr/>
        </p:nvSpPr>
        <p:spPr>
          <a:xfrm>
            <a:off x="201167" y="326121"/>
            <a:ext cx="11670121" cy="830997"/>
          </a:xfrm>
          <a:prstGeom prst="rect">
            <a:avLst/>
          </a:prstGeom>
          <a:noFill/>
        </p:spPr>
        <p:txBody>
          <a:bodyPr wrap="square" lIns="91440" tIns="45720" rIns="91440" bIns="45720" rtlCol="0" anchor="t">
            <a:spAutoFit/>
          </a:bodyPr>
          <a:lstStyle/>
          <a:p>
            <a:r>
              <a:rPr lang="en-GB" sz="2400" b="1">
                <a:solidFill>
                  <a:schemeClr val="accent1"/>
                </a:solidFill>
              </a:rPr>
              <a:t>So, what did we do? </a:t>
            </a:r>
          </a:p>
          <a:p>
            <a:r>
              <a:rPr lang="en-GB" sz="2400" b="1">
                <a:solidFill>
                  <a:schemeClr val="accent1"/>
                </a:solidFill>
              </a:rPr>
              <a:t>East </a:t>
            </a:r>
            <a:r>
              <a:rPr lang="en-GB" sz="2400" b="1" err="1">
                <a:solidFill>
                  <a:schemeClr val="accent1"/>
                </a:solidFill>
              </a:rPr>
              <a:t>Cambs</a:t>
            </a:r>
            <a:r>
              <a:rPr lang="en-GB" sz="2400" b="1">
                <a:solidFill>
                  <a:schemeClr val="accent1"/>
                </a:solidFill>
              </a:rPr>
              <a:t> Ageing Well Programme - Support Strands and Universal Offer</a:t>
            </a:r>
            <a:endParaRPr lang="en-GB" sz="2400">
              <a:solidFill>
                <a:schemeClr val="accent1"/>
              </a:solidFill>
            </a:endParaRPr>
          </a:p>
        </p:txBody>
      </p:sp>
      <p:sp>
        <p:nvSpPr>
          <p:cNvPr id="7" name="TextBox 6">
            <a:extLst>
              <a:ext uri="{FF2B5EF4-FFF2-40B4-BE49-F238E27FC236}">
                <a16:creationId xmlns:a16="http://schemas.microsoft.com/office/drawing/2014/main" id="{750CCBA9-FDF5-A868-F194-7C3B9F738847}"/>
              </a:ext>
            </a:extLst>
          </p:cNvPr>
          <p:cNvSpPr txBox="1"/>
          <p:nvPr/>
        </p:nvSpPr>
        <p:spPr>
          <a:xfrm>
            <a:off x="314569" y="1299785"/>
            <a:ext cx="11618959" cy="1323439"/>
          </a:xfrm>
          <a:prstGeom prst="rect">
            <a:avLst/>
          </a:prstGeom>
          <a:noFill/>
        </p:spPr>
        <p:txBody>
          <a:bodyPr wrap="square" lIns="91440" tIns="45720" rIns="91440" bIns="45720" rtlCol="0" anchor="t">
            <a:spAutoFit/>
          </a:bodyPr>
          <a:lstStyle/>
          <a:p>
            <a:r>
              <a:rPr lang="en-GB" sz="1600">
                <a:latin typeface="Arial"/>
                <a:cs typeface="Arial"/>
              </a:rPr>
              <a:t>Under the umbrella of our Ageing Well Programme there are currently 8 strands of support in operation with 2 more planned All of which are:</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enabled by incredible collaboration and generosity from our partners and communities, </a:t>
            </a:r>
            <a:r>
              <a:rPr lang="en-GB" sz="1600" b="1">
                <a:latin typeface="Arial" panose="020B0604020202020204" pitchFamily="34" charset="0"/>
                <a:cs typeface="Arial" panose="020B0604020202020204" pitchFamily="34" charset="0"/>
              </a:rPr>
              <a:t>and </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focused on what matters to the person as opposed to what the system believes the person needs (that is often limited by service availability).</a:t>
            </a:r>
          </a:p>
        </p:txBody>
      </p:sp>
      <p:sp>
        <p:nvSpPr>
          <p:cNvPr id="4" name="TextBox 3">
            <a:extLst>
              <a:ext uri="{FF2B5EF4-FFF2-40B4-BE49-F238E27FC236}">
                <a16:creationId xmlns:a16="http://schemas.microsoft.com/office/drawing/2014/main" id="{CFEB8BD0-C2C0-B4B4-6EF8-AD2BB0022C89}"/>
              </a:ext>
            </a:extLst>
          </p:cNvPr>
          <p:cNvSpPr txBox="1"/>
          <p:nvPr/>
        </p:nvSpPr>
        <p:spPr>
          <a:xfrm>
            <a:off x="201167" y="4650274"/>
            <a:ext cx="12091416" cy="1815882"/>
          </a:xfrm>
          <a:prstGeom prst="rect">
            <a:avLst/>
          </a:prstGeom>
          <a:noFill/>
        </p:spPr>
        <p:txBody>
          <a:bodyPr wrap="square" lIns="91440" tIns="45720" rIns="91440" bIns="45720" anchor="t">
            <a:spAutoFit/>
          </a:bodyPr>
          <a:lstStyle/>
          <a:p>
            <a:r>
              <a:rPr lang="en-GB" sz="1600">
                <a:latin typeface="Arial"/>
                <a:cs typeface="Arial"/>
              </a:rPr>
              <a:t>All individuals supported by The East Cambridgeshire Ageing Well Programme, (irrespective of support strand) can benefit from any of the following opportunities:</a:t>
            </a:r>
          </a:p>
          <a:p>
            <a:r>
              <a:rPr lang="en-GB" sz="1600">
                <a:latin typeface="Arial"/>
                <a:cs typeface="Arial"/>
              </a:rPr>
              <a:t> </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a "What Matters to You?" conversation </a:t>
            </a:r>
          </a:p>
          <a:p>
            <a:pPr marL="285750" indent="-285750">
              <a:buFont typeface="Arial" panose="020B0604020202020204" pitchFamily="34" charset="0"/>
              <a:buChar char="•"/>
            </a:pPr>
            <a:r>
              <a:rPr lang="en-GB" sz="1600">
                <a:latin typeface="Arial" panose="020B0604020202020204" pitchFamily="34" charset="0"/>
                <a:cs typeface="Arial" panose="020B0604020202020204" pitchFamily="34" charset="0"/>
              </a:rPr>
              <a:t>personalised care and support planning</a:t>
            </a:r>
          </a:p>
          <a:p>
            <a:pPr marL="285750" indent="-285750">
              <a:buFont typeface="Arial" panose="020B0604020202020204" pitchFamily="34" charset="0"/>
              <a:buChar char="•"/>
            </a:pPr>
            <a:r>
              <a:rPr lang="en-GB" sz="1600">
                <a:latin typeface="Arial"/>
                <a:cs typeface="Arial"/>
              </a:rPr>
              <a:t>Completion of MYCaW outcome measure; and</a:t>
            </a:r>
          </a:p>
          <a:p>
            <a:pPr marL="285750" indent="-285750">
              <a:buFont typeface="Arial" panose="020B0604020202020204" pitchFamily="34" charset="0"/>
              <a:buChar char="•"/>
            </a:pPr>
            <a:r>
              <a:rPr lang="en-GB" sz="1600">
                <a:latin typeface="Arial"/>
                <a:cs typeface="Arial"/>
              </a:rPr>
              <a:t>when indicated and subject to consent referral to the </a:t>
            </a:r>
            <a:r>
              <a:rPr lang="en-GB" sz="1600" b="1">
                <a:solidFill>
                  <a:schemeClr val="accent2"/>
                </a:solidFill>
                <a:latin typeface="Arial"/>
                <a:cs typeface="Arial"/>
              </a:rPr>
              <a:t>East Cambridgeshire Wellness Hub and small personal budget</a:t>
            </a:r>
          </a:p>
        </p:txBody>
      </p:sp>
      <p:pic>
        <p:nvPicPr>
          <p:cNvPr id="9" name="Picture 8" descr="A black background with blue text&#10;&#10;Description automatically generated">
            <a:extLst>
              <a:ext uri="{FF2B5EF4-FFF2-40B4-BE49-F238E27FC236}">
                <a16:creationId xmlns:a16="http://schemas.microsoft.com/office/drawing/2014/main" id="{004BA420-5CD3-0DF4-AEF7-2E25B8390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6209" y="11244"/>
            <a:ext cx="2375791" cy="791930"/>
          </a:xfrm>
          <a:prstGeom prst="rect">
            <a:avLst/>
          </a:prstGeom>
        </p:spPr>
      </p:pic>
      <p:graphicFrame>
        <p:nvGraphicFramePr>
          <p:cNvPr id="18" name="Table 17">
            <a:extLst>
              <a:ext uri="{FF2B5EF4-FFF2-40B4-BE49-F238E27FC236}">
                <a16:creationId xmlns:a16="http://schemas.microsoft.com/office/drawing/2014/main" id="{2C66EB05-B1B2-A041-3167-8D0889405807}"/>
              </a:ext>
            </a:extLst>
          </p:cNvPr>
          <p:cNvGraphicFramePr>
            <a:graphicFrameLocks noGrp="1"/>
          </p:cNvGraphicFramePr>
          <p:nvPr/>
        </p:nvGraphicFramePr>
        <p:xfrm>
          <a:off x="201166" y="2661053"/>
          <a:ext cx="11878057" cy="2011680"/>
        </p:xfrm>
        <a:graphic>
          <a:graphicData uri="http://schemas.openxmlformats.org/drawingml/2006/table">
            <a:tbl>
              <a:tblPr firstRow="1" bandRow="1">
                <a:tableStyleId>{5C22544A-7EE6-4342-B048-85BDC9FD1C3A}</a:tableStyleId>
              </a:tblPr>
              <a:tblGrid>
                <a:gridCol w="1371668">
                  <a:extLst>
                    <a:ext uri="{9D8B030D-6E8A-4147-A177-3AD203B41FA5}">
                      <a16:colId xmlns:a16="http://schemas.microsoft.com/office/drawing/2014/main" val="2544255054"/>
                    </a:ext>
                  </a:extLst>
                </a:gridCol>
                <a:gridCol w="1182357">
                  <a:extLst>
                    <a:ext uri="{9D8B030D-6E8A-4147-A177-3AD203B41FA5}">
                      <a16:colId xmlns:a16="http://schemas.microsoft.com/office/drawing/2014/main" val="3798021168"/>
                    </a:ext>
                  </a:extLst>
                </a:gridCol>
                <a:gridCol w="1416198">
                  <a:extLst>
                    <a:ext uri="{9D8B030D-6E8A-4147-A177-3AD203B41FA5}">
                      <a16:colId xmlns:a16="http://schemas.microsoft.com/office/drawing/2014/main" val="566108734"/>
                    </a:ext>
                  </a:extLst>
                </a:gridCol>
                <a:gridCol w="1337032">
                  <a:extLst>
                    <a:ext uri="{9D8B030D-6E8A-4147-A177-3AD203B41FA5}">
                      <a16:colId xmlns:a16="http://schemas.microsoft.com/office/drawing/2014/main" val="2583047653"/>
                    </a:ext>
                  </a:extLst>
                </a:gridCol>
                <a:gridCol w="1402025">
                  <a:extLst>
                    <a:ext uri="{9D8B030D-6E8A-4147-A177-3AD203B41FA5}">
                      <a16:colId xmlns:a16="http://schemas.microsoft.com/office/drawing/2014/main" val="827379642"/>
                    </a:ext>
                  </a:extLst>
                </a:gridCol>
                <a:gridCol w="1039913">
                  <a:extLst>
                    <a:ext uri="{9D8B030D-6E8A-4147-A177-3AD203B41FA5}">
                      <a16:colId xmlns:a16="http://schemas.microsoft.com/office/drawing/2014/main" val="1057435765"/>
                    </a:ext>
                  </a:extLst>
                </a:gridCol>
                <a:gridCol w="1392742">
                  <a:extLst>
                    <a:ext uri="{9D8B030D-6E8A-4147-A177-3AD203B41FA5}">
                      <a16:colId xmlns:a16="http://schemas.microsoft.com/office/drawing/2014/main" val="489065714"/>
                    </a:ext>
                  </a:extLst>
                </a:gridCol>
                <a:gridCol w="1041039">
                  <a:extLst>
                    <a:ext uri="{9D8B030D-6E8A-4147-A177-3AD203B41FA5}">
                      <a16:colId xmlns:a16="http://schemas.microsoft.com/office/drawing/2014/main" val="2704026014"/>
                    </a:ext>
                  </a:extLst>
                </a:gridCol>
                <a:gridCol w="1695083">
                  <a:extLst>
                    <a:ext uri="{9D8B030D-6E8A-4147-A177-3AD203B41FA5}">
                      <a16:colId xmlns:a16="http://schemas.microsoft.com/office/drawing/2014/main" val="9985596"/>
                    </a:ext>
                  </a:extLst>
                </a:gridCol>
              </a:tblGrid>
              <a:tr h="1994014">
                <a:tc>
                  <a:txBody>
                    <a:bodyPr/>
                    <a:lstStyle/>
                    <a:p>
                      <a:r>
                        <a:rPr lang="en-GB" sz="1400">
                          <a:latin typeface="Arial"/>
                          <a:cs typeface="Arial"/>
                        </a:rPr>
                        <a:t>Carers Proactive and </a:t>
                      </a:r>
                      <a:endParaRPr lang="en-US"/>
                    </a:p>
                    <a:p>
                      <a:pPr lvl="0">
                        <a:buNone/>
                      </a:pPr>
                      <a:r>
                        <a:rPr lang="en-GB" sz="1400">
                          <a:latin typeface="Arial"/>
                          <a:cs typeface="Arial"/>
                        </a:rPr>
                        <a:t>Personalised Care and Support activity</a:t>
                      </a:r>
                    </a:p>
                  </a:txBody>
                  <a:tcPr>
                    <a:solidFill>
                      <a:srgbClr val="00B050"/>
                    </a:solidFill>
                  </a:tcPr>
                </a:tc>
                <a:tc>
                  <a:txBody>
                    <a:bodyPr/>
                    <a:lstStyle/>
                    <a:p>
                      <a:r>
                        <a:rPr lang="en-GB" sz="1400">
                          <a:latin typeface="Arial"/>
                          <a:cs typeface="Arial"/>
                        </a:rPr>
                        <a:t>Community Hubs and Village Agents </a:t>
                      </a:r>
                    </a:p>
                    <a:p>
                      <a:pPr lvl="0">
                        <a:buNone/>
                      </a:pPr>
                      <a:endParaRPr lang="en-GB" sz="1400">
                        <a:latin typeface="Arial"/>
                        <a:cs typeface="Arial"/>
                      </a:endParaRPr>
                    </a:p>
                  </a:txBody>
                  <a:tcPr>
                    <a:solidFill>
                      <a:schemeClr val="accent5"/>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400" b="1">
                          <a:solidFill>
                            <a:schemeClr val="bg1"/>
                          </a:solidFill>
                          <a:latin typeface="Arial"/>
                          <a:cs typeface="Arial"/>
                        </a:rPr>
                        <a:t>Specialist OT Activity           (Med3 and Employment)/ </a:t>
                      </a:r>
                    </a:p>
                    <a:p>
                      <a:endParaRPr lang="en-GB" sz="1400">
                        <a:latin typeface="Arial" panose="020B0604020202020204" pitchFamily="34" charset="0"/>
                        <a:cs typeface="Arial" panose="020B0604020202020204" pitchFamily="34" charset="0"/>
                      </a:endParaRPr>
                    </a:p>
                    <a:p>
                      <a:pPr lvl="0">
                        <a:buNone/>
                      </a:pPr>
                      <a:endParaRPr lang="en-GB" sz="1400">
                        <a:latin typeface="Arial"/>
                        <a:cs typeface="Arial"/>
                      </a:endParaRPr>
                    </a:p>
                  </a:txBody>
                  <a:tcPr>
                    <a:solidFill>
                      <a:schemeClr val="accent4"/>
                    </a:solidFill>
                  </a:tcPr>
                </a:tc>
                <a:tc>
                  <a:txBody>
                    <a:bodyPr/>
                    <a:lstStyle/>
                    <a:p>
                      <a:r>
                        <a:rPr lang="en-GB" sz="1400">
                          <a:latin typeface="Arial" panose="020B0604020202020204" pitchFamily="34" charset="0"/>
                          <a:cs typeface="Arial" panose="020B0604020202020204" pitchFamily="34" charset="0"/>
                        </a:rPr>
                        <a:t>Community Appointment </a:t>
                      </a:r>
                    </a:p>
                    <a:p>
                      <a:r>
                        <a:rPr lang="en-GB" sz="1400">
                          <a:latin typeface="Arial"/>
                          <a:cs typeface="Arial"/>
                        </a:rPr>
                        <a:t>Day (s) </a:t>
                      </a:r>
                    </a:p>
                  </a:txBody>
                  <a:tcPr>
                    <a:solidFill>
                      <a:schemeClr val="accent5">
                        <a:lumMod val="50000"/>
                      </a:schemeClr>
                    </a:solidFill>
                  </a:tcPr>
                </a:tc>
                <a:tc>
                  <a:txBody>
                    <a:bodyPr/>
                    <a:lstStyle/>
                    <a:p>
                      <a:r>
                        <a:rPr lang="en-GB" sz="1400">
                          <a:latin typeface="Arial"/>
                          <a:cs typeface="Arial"/>
                        </a:rPr>
                        <a:t>Personalised Care Team </a:t>
                      </a:r>
                    </a:p>
                    <a:p>
                      <a:pPr lvl="0">
                        <a:buNone/>
                      </a:pPr>
                      <a:r>
                        <a:rPr lang="en-GB" sz="1400">
                          <a:latin typeface="Arial"/>
                          <a:cs typeface="Arial"/>
                        </a:rPr>
                        <a:t>( over 65) </a:t>
                      </a:r>
                    </a:p>
                  </a:txBody>
                  <a:tcPr>
                    <a:solidFill>
                      <a:srgbClr val="FF0000"/>
                    </a:solidFill>
                  </a:tcPr>
                </a:tc>
                <a:tc>
                  <a:txBody>
                    <a:bodyPr/>
                    <a:lstStyle/>
                    <a:p>
                      <a:r>
                        <a:rPr lang="en-GB" sz="1400">
                          <a:latin typeface="Arial"/>
                          <a:cs typeface="Arial"/>
                        </a:rPr>
                        <a:t>S1 Searches and related activity</a:t>
                      </a:r>
                    </a:p>
                  </a:txBody>
                  <a:tcPr/>
                </a:tc>
                <a:tc>
                  <a:txBody>
                    <a:bodyPr/>
                    <a:lstStyle/>
                    <a:p>
                      <a:r>
                        <a:rPr lang="en-GB" sz="1400">
                          <a:latin typeface="Arial"/>
                          <a:cs typeface="Arial"/>
                        </a:rPr>
                        <a:t>The East </a:t>
                      </a:r>
                      <a:r>
                        <a:rPr lang="en-GB" sz="1400" err="1">
                          <a:latin typeface="Arial"/>
                          <a:cs typeface="Arial"/>
                        </a:rPr>
                        <a:t>Cambs</a:t>
                      </a:r>
                      <a:r>
                        <a:rPr lang="en-GB" sz="1400">
                          <a:latin typeface="Arial"/>
                          <a:cs typeface="Arial"/>
                        </a:rPr>
                        <a:t> Wellness Hub</a:t>
                      </a:r>
                      <a:endParaRPr lang="en-GB"/>
                    </a:p>
                  </a:txBody>
                  <a:tcPr>
                    <a:solidFill>
                      <a:schemeClr val="accent6"/>
                    </a:solidFill>
                  </a:tcPr>
                </a:tc>
                <a:tc>
                  <a:txBody>
                    <a:bodyPr/>
                    <a:lstStyle/>
                    <a:p>
                      <a:r>
                        <a:rPr lang="en-GB" sz="1400">
                          <a:latin typeface="Arial"/>
                          <a:cs typeface="Arial"/>
                        </a:rPr>
                        <a:t>Active for Health </a:t>
                      </a:r>
                    </a:p>
                  </a:txBody>
                  <a:tcPr>
                    <a:solidFill>
                      <a:schemeClr val="accent2"/>
                    </a:solidFill>
                  </a:tcPr>
                </a:tc>
                <a:tc>
                  <a:txBody>
                    <a:bodyPr/>
                    <a:lstStyle/>
                    <a:p>
                      <a:r>
                        <a:rPr lang="en-GB" sz="1400">
                          <a:latin typeface="Arial"/>
                          <a:cs typeface="Arial"/>
                        </a:rPr>
                        <a:t>Being developed 1. Neighbourhood Coordination Junction</a:t>
                      </a:r>
                    </a:p>
                    <a:p>
                      <a:pPr lvl="0">
                        <a:buNone/>
                      </a:pPr>
                      <a:endParaRPr lang="en-GB" sz="1400">
                        <a:latin typeface="Arial"/>
                        <a:cs typeface="Arial"/>
                      </a:endParaRPr>
                    </a:p>
                    <a:p>
                      <a:pPr lvl="0">
                        <a:buNone/>
                      </a:pPr>
                      <a:r>
                        <a:rPr lang="en-GB" sz="1400">
                          <a:latin typeface="Arial"/>
                          <a:cs typeface="Arial"/>
                        </a:rPr>
                        <a:t>2. Radar Clinic and Falls Prevention</a:t>
                      </a:r>
                    </a:p>
                  </a:txBody>
                  <a:tcPr>
                    <a:solidFill>
                      <a:schemeClr val="accent4"/>
                    </a:solidFill>
                  </a:tcPr>
                </a:tc>
                <a:extLst>
                  <a:ext uri="{0D108BD9-81ED-4DB2-BD59-A6C34878D82A}">
                    <a16:rowId xmlns:a16="http://schemas.microsoft.com/office/drawing/2014/main" val="3390865670"/>
                  </a:ext>
                </a:extLst>
              </a:tr>
            </a:tbl>
          </a:graphicData>
        </a:graphic>
      </p:graphicFrame>
    </p:spTree>
    <p:extLst>
      <p:ext uri="{BB962C8B-B14F-4D97-AF65-F5344CB8AC3E}">
        <p14:creationId xmlns:p14="http://schemas.microsoft.com/office/powerpoint/2010/main" val="3813461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164810-22B7-597D-F1D3-1007A064A4DE}"/>
              </a:ext>
            </a:extLst>
          </p:cNvPr>
          <p:cNvPicPr>
            <a:picLocks noChangeAspect="1"/>
          </p:cNvPicPr>
          <p:nvPr/>
        </p:nvPicPr>
        <p:blipFill>
          <a:blip r:embed="rId2"/>
          <a:stretch>
            <a:fillRect/>
          </a:stretch>
        </p:blipFill>
        <p:spPr>
          <a:xfrm>
            <a:off x="1025280" y="851778"/>
            <a:ext cx="9919768" cy="5659526"/>
          </a:xfrm>
          <a:prstGeom prst="rect">
            <a:avLst/>
          </a:prstGeom>
        </p:spPr>
      </p:pic>
      <p:sp>
        <p:nvSpPr>
          <p:cNvPr id="4" name="TextBox 3">
            <a:extLst>
              <a:ext uri="{FF2B5EF4-FFF2-40B4-BE49-F238E27FC236}">
                <a16:creationId xmlns:a16="http://schemas.microsoft.com/office/drawing/2014/main" id="{939D234A-399C-3880-943C-7E253676DF93}"/>
              </a:ext>
            </a:extLst>
          </p:cNvPr>
          <p:cNvSpPr txBox="1"/>
          <p:nvPr/>
        </p:nvSpPr>
        <p:spPr>
          <a:xfrm>
            <a:off x="301219" y="197927"/>
            <a:ext cx="9400565" cy="584775"/>
          </a:xfrm>
          <a:prstGeom prst="rect">
            <a:avLst/>
          </a:prstGeom>
          <a:noFill/>
        </p:spPr>
        <p:txBody>
          <a:bodyPr wrap="square" lIns="91440" tIns="45720" rIns="91440" bIns="45720" rtlCol="0" anchor="t">
            <a:spAutoFit/>
          </a:bodyPr>
          <a:lstStyle/>
          <a:p>
            <a:r>
              <a:rPr lang="en-GB" sz="3200" b="1">
                <a:solidFill>
                  <a:srgbClr val="0070C0"/>
                </a:solidFill>
              </a:rPr>
              <a:t>The East Cambridgeshire Wellness Hub </a:t>
            </a:r>
          </a:p>
        </p:txBody>
      </p:sp>
      <p:pic>
        <p:nvPicPr>
          <p:cNvPr id="5" name="Picture 4" descr="A black background with blue text&#10;&#10;Description automatically generated">
            <a:extLst>
              <a:ext uri="{FF2B5EF4-FFF2-40B4-BE49-F238E27FC236}">
                <a16:creationId xmlns:a16="http://schemas.microsoft.com/office/drawing/2014/main" id="{EBC68538-20C2-DEA2-DF0B-4DEFC69234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5616" y="-83683"/>
            <a:ext cx="2806384" cy="935461"/>
          </a:xfrm>
          <a:prstGeom prst="rect">
            <a:avLst/>
          </a:prstGeom>
        </p:spPr>
      </p:pic>
    </p:spTree>
    <p:extLst>
      <p:ext uri="{BB962C8B-B14F-4D97-AF65-F5344CB8AC3E}">
        <p14:creationId xmlns:p14="http://schemas.microsoft.com/office/powerpoint/2010/main" val="4263082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8538366-8703-AFFD-5412-A8EE7C7B1FC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5A9BF9D-198C-2F33-C230-EF88B4E276EE}"/>
              </a:ext>
            </a:extLst>
          </p:cNvPr>
          <p:cNvSpPr>
            <a:spLocks noGrp="1"/>
          </p:cNvSpPr>
          <p:nvPr>
            <p:ph idx="1"/>
          </p:nvPr>
        </p:nvSpPr>
        <p:spPr>
          <a:xfrm>
            <a:off x="4351941" y="665018"/>
            <a:ext cx="7254704" cy="5834673"/>
          </a:xfrm>
        </p:spPr>
        <p:txBody>
          <a:bodyPr>
            <a:normAutofit/>
          </a:bodyPr>
          <a:lstStyle/>
          <a:p>
            <a:pPr marL="0" indent="0">
              <a:buNone/>
            </a:pPr>
            <a:r>
              <a:rPr lang="en-GB" b="1">
                <a:solidFill>
                  <a:srgbClr val="002060"/>
                </a:solidFill>
              </a:rPr>
              <a:t>1. East Cambridgeshire</a:t>
            </a:r>
          </a:p>
          <a:p>
            <a:pPr marL="0" indent="0">
              <a:buNone/>
            </a:pPr>
            <a:r>
              <a:rPr lang="en-GB" b="1">
                <a:solidFill>
                  <a:srgbClr val="002060"/>
                </a:solidFill>
              </a:rPr>
              <a:t>2. Ely Primary Care Networks </a:t>
            </a:r>
          </a:p>
          <a:p>
            <a:pPr marL="0" indent="0">
              <a:buNone/>
            </a:pPr>
            <a:r>
              <a:rPr lang="en-GB" b="1">
                <a:solidFill>
                  <a:srgbClr val="002060"/>
                </a:solidFill>
              </a:rPr>
              <a:t>3. East Cambs Neighbourhood work</a:t>
            </a:r>
          </a:p>
          <a:p>
            <a:pPr marL="0" indent="0">
              <a:buNone/>
            </a:pPr>
            <a:r>
              <a:rPr lang="en-GB" b="1">
                <a:solidFill>
                  <a:srgbClr val="002060"/>
                </a:solidFill>
              </a:rPr>
              <a:t>4. Mereside Medical Group frailty programme</a:t>
            </a:r>
          </a:p>
          <a:p>
            <a:pPr marL="0" indent="0">
              <a:buNone/>
            </a:pPr>
            <a:endParaRPr lang="en-GB" b="1">
              <a:solidFill>
                <a:srgbClr val="002060"/>
              </a:solidFill>
            </a:endParaRPr>
          </a:p>
          <a:p>
            <a:pPr marL="0" indent="0">
              <a:buNone/>
            </a:pPr>
            <a:endParaRPr lang="en-GB" b="1">
              <a:solidFill>
                <a:srgbClr val="002060"/>
              </a:solidFill>
            </a:endParaRPr>
          </a:p>
          <a:p>
            <a:pPr marL="0" indent="0">
              <a:buNone/>
            </a:pPr>
            <a:r>
              <a:rPr lang="en-GB" sz="2400" b="1">
                <a:solidFill>
                  <a:srgbClr val="002060"/>
                </a:solidFill>
              </a:rPr>
              <a:t>Ashling Bannon </a:t>
            </a:r>
            <a:r>
              <a:rPr lang="en-GB" sz="2400">
                <a:solidFill>
                  <a:srgbClr val="002060"/>
                </a:solidFill>
              </a:rPr>
              <a:t>– Neighbourhood Programme Manager</a:t>
            </a:r>
          </a:p>
          <a:p>
            <a:pPr marL="0" indent="0">
              <a:buNone/>
            </a:pPr>
            <a:r>
              <a:rPr lang="en-GB" sz="2400" b="1">
                <a:solidFill>
                  <a:srgbClr val="002060"/>
                </a:solidFill>
              </a:rPr>
              <a:t>Kelly Chaplin </a:t>
            </a:r>
            <a:r>
              <a:rPr lang="en-GB" sz="2400">
                <a:solidFill>
                  <a:srgbClr val="002060"/>
                </a:solidFill>
              </a:rPr>
              <a:t>– Mereside Frailty Lead</a:t>
            </a:r>
          </a:p>
          <a:p>
            <a:pPr marL="0" indent="0">
              <a:buNone/>
            </a:pPr>
            <a:r>
              <a:rPr lang="en-GB" sz="2400" b="1">
                <a:solidFill>
                  <a:srgbClr val="002060"/>
                </a:solidFill>
              </a:rPr>
              <a:t>Simon Randall</a:t>
            </a:r>
            <a:r>
              <a:rPr lang="en-GB" sz="2400">
                <a:solidFill>
                  <a:srgbClr val="002060"/>
                </a:solidFill>
              </a:rPr>
              <a:t> – General Manager, Ely PCNs</a:t>
            </a:r>
          </a:p>
          <a:p>
            <a:pPr marL="0" indent="0">
              <a:buNone/>
            </a:pPr>
            <a:endParaRPr lang="en-GB" b="1">
              <a:solidFill>
                <a:srgbClr val="002060"/>
              </a:solidFill>
            </a:endParaRPr>
          </a:p>
          <a:p>
            <a:pPr marL="0" indent="0">
              <a:buNone/>
            </a:pPr>
            <a:endParaRPr lang="en-GB" b="1">
              <a:solidFill>
                <a:srgbClr val="002060"/>
              </a:solidFill>
            </a:endParaRPr>
          </a:p>
          <a:p>
            <a:pPr marL="0" indent="0">
              <a:buNone/>
            </a:pPr>
            <a:endParaRPr lang="en-GB" b="1">
              <a:solidFill>
                <a:srgbClr val="002060"/>
              </a:solidFill>
            </a:endParaRPr>
          </a:p>
          <a:p>
            <a:pPr marL="0" indent="0">
              <a:buNone/>
            </a:pPr>
            <a:endParaRPr lang="en-GB" b="1">
              <a:solidFill>
                <a:srgbClr val="002060"/>
              </a:solidFill>
            </a:endParaRPr>
          </a:p>
        </p:txBody>
      </p:sp>
      <p:pic>
        <p:nvPicPr>
          <p:cNvPr id="7" name="Picture 6" descr="Diagram, engineering drawing&#10;&#10;Description automatically generated">
            <a:extLst>
              <a:ext uri="{FF2B5EF4-FFF2-40B4-BE49-F238E27FC236}">
                <a16:creationId xmlns:a16="http://schemas.microsoft.com/office/drawing/2014/main" id="{B9ED5B86-7CC2-547C-EC78-F49F2A27DB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741" y="2460266"/>
            <a:ext cx="2024661" cy="1770761"/>
          </a:xfrm>
          <a:prstGeom prst="rect">
            <a:avLst/>
          </a:prstGeom>
        </p:spPr>
      </p:pic>
      <p:pic>
        <p:nvPicPr>
          <p:cNvPr id="8" name="Picture 7">
            <a:extLst>
              <a:ext uri="{FF2B5EF4-FFF2-40B4-BE49-F238E27FC236}">
                <a16:creationId xmlns:a16="http://schemas.microsoft.com/office/drawing/2014/main" id="{EFC3906F-FB53-EC45-1B7E-A1DC6083E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976" y="555476"/>
            <a:ext cx="2543426" cy="1534826"/>
          </a:xfrm>
          <a:prstGeom prst="rect">
            <a:avLst/>
          </a:prstGeom>
        </p:spPr>
      </p:pic>
      <p:pic>
        <p:nvPicPr>
          <p:cNvPr id="9" name="Picture 8">
            <a:extLst>
              <a:ext uri="{FF2B5EF4-FFF2-40B4-BE49-F238E27FC236}">
                <a16:creationId xmlns:a16="http://schemas.microsoft.com/office/drawing/2014/main" id="{2C719619-FA49-B802-B603-8CB03120FD39}"/>
              </a:ext>
            </a:extLst>
          </p:cNvPr>
          <p:cNvPicPr>
            <a:picLocks noChangeAspect="1"/>
          </p:cNvPicPr>
          <p:nvPr/>
        </p:nvPicPr>
        <p:blipFill>
          <a:blip r:embed="rId4"/>
          <a:stretch>
            <a:fillRect/>
          </a:stretch>
        </p:blipFill>
        <p:spPr>
          <a:xfrm>
            <a:off x="469206" y="4600991"/>
            <a:ext cx="3607494" cy="1665604"/>
          </a:xfrm>
          <a:prstGeom prst="rect">
            <a:avLst/>
          </a:prstGeom>
        </p:spPr>
      </p:pic>
    </p:spTree>
    <p:extLst>
      <p:ext uri="{BB962C8B-B14F-4D97-AF65-F5344CB8AC3E}">
        <p14:creationId xmlns:p14="http://schemas.microsoft.com/office/powerpoint/2010/main" val="445799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Graphic 28" descr="Connections with solid fill">
            <a:extLst>
              <a:ext uri="{FF2B5EF4-FFF2-40B4-BE49-F238E27FC236}">
                <a16:creationId xmlns:a16="http://schemas.microsoft.com/office/drawing/2014/main" id="{80F74311-0932-DDC3-A4C2-60C1895091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838685" y="3729025"/>
            <a:ext cx="914400" cy="914400"/>
          </a:xfrm>
          <a:prstGeom prst="rect">
            <a:avLst/>
          </a:prstGeom>
        </p:spPr>
      </p:pic>
      <p:pic>
        <p:nvPicPr>
          <p:cNvPr id="29" name="Graphic 29" descr="Neighbourhood with solid fill">
            <a:extLst>
              <a:ext uri="{FF2B5EF4-FFF2-40B4-BE49-F238E27FC236}">
                <a16:creationId xmlns:a16="http://schemas.microsoft.com/office/drawing/2014/main" id="{175AB4BC-F635-D805-F440-209D4B2CF2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42837" y="5432707"/>
            <a:ext cx="914400" cy="914400"/>
          </a:xfrm>
          <a:prstGeom prst="rect">
            <a:avLst/>
          </a:prstGeom>
        </p:spPr>
      </p:pic>
      <p:pic>
        <p:nvPicPr>
          <p:cNvPr id="30" name="Graphic 30" descr="Group with solid fill">
            <a:extLst>
              <a:ext uri="{FF2B5EF4-FFF2-40B4-BE49-F238E27FC236}">
                <a16:creationId xmlns:a16="http://schemas.microsoft.com/office/drawing/2014/main" id="{F1FE4142-422C-ED49-15AF-E96DD0C8D4C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313" y="2513548"/>
            <a:ext cx="914400" cy="914400"/>
          </a:xfrm>
          <a:prstGeom prst="rect">
            <a:avLst/>
          </a:prstGeom>
        </p:spPr>
      </p:pic>
      <p:sp>
        <p:nvSpPr>
          <p:cNvPr id="36" name="TextBox 35">
            <a:extLst>
              <a:ext uri="{FF2B5EF4-FFF2-40B4-BE49-F238E27FC236}">
                <a16:creationId xmlns:a16="http://schemas.microsoft.com/office/drawing/2014/main" id="{6A694A00-7AC2-842A-07AA-00C845F2D3AA}"/>
              </a:ext>
            </a:extLst>
          </p:cNvPr>
          <p:cNvSpPr txBox="1"/>
          <p:nvPr/>
        </p:nvSpPr>
        <p:spPr>
          <a:xfrm>
            <a:off x="135966" y="3306244"/>
            <a:ext cx="202949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69B3"/>
                </a:solidFill>
                <a:effectLst/>
                <a:uLnTx/>
                <a:uFillTx/>
                <a:latin typeface="Calibri" panose="020F0502020204030204"/>
                <a:ea typeface="+mn-ea"/>
                <a:cs typeface="Calibri"/>
              </a:rPr>
              <a:t>Learning</a:t>
            </a:r>
            <a:endParaRPr kumimoji="0" lang="en-GB" sz="2000" b="1" i="0" u="none" strike="noStrike" kern="1200" cap="none" spc="0" normalizeH="0" baseline="0" noProof="0">
              <a:ln>
                <a:noFill/>
              </a:ln>
              <a:solidFill>
                <a:srgbClr val="0069B3"/>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A3F69F50-6FEE-95B6-DBFD-614BD0DB8E00}"/>
              </a:ext>
            </a:extLst>
          </p:cNvPr>
          <p:cNvSpPr txBox="1"/>
          <p:nvPr/>
        </p:nvSpPr>
        <p:spPr>
          <a:xfrm>
            <a:off x="-70769" y="4908575"/>
            <a:ext cx="175683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BF0078"/>
                </a:solidFill>
                <a:effectLst/>
                <a:uLnTx/>
                <a:uFillTx/>
                <a:latin typeface="Calibri" panose="020F0502020204030204"/>
                <a:ea typeface="+mn-ea"/>
                <a:cs typeface="Calibri"/>
              </a:rPr>
              <a:t>Communications</a:t>
            </a:r>
          </a:p>
        </p:txBody>
      </p:sp>
      <p:sp>
        <p:nvSpPr>
          <p:cNvPr id="39" name="TextBox 38">
            <a:extLst>
              <a:ext uri="{FF2B5EF4-FFF2-40B4-BE49-F238E27FC236}">
                <a16:creationId xmlns:a16="http://schemas.microsoft.com/office/drawing/2014/main" id="{4D2C629D-6516-6F95-7B8F-2D544C827A35}"/>
              </a:ext>
            </a:extLst>
          </p:cNvPr>
          <p:cNvSpPr txBox="1"/>
          <p:nvPr/>
        </p:nvSpPr>
        <p:spPr>
          <a:xfrm>
            <a:off x="10838685" y="5062463"/>
            <a:ext cx="17568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a:ln>
                  <a:noFill/>
                </a:ln>
                <a:solidFill>
                  <a:srgbClr val="662483"/>
                </a:solidFill>
                <a:effectLst/>
                <a:uLnTx/>
                <a:uFillTx/>
                <a:latin typeface="Calibri" panose="020F0502020204030204"/>
                <a:ea typeface="+mn-ea"/>
                <a:cs typeface="Calibri"/>
              </a:rPr>
              <a:t>Outcomes</a:t>
            </a:r>
          </a:p>
        </p:txBody>
      </p:sp>
      <p:sp>
        <p:nvSpPr>
          <p:cNvPr id="40" name="TextBox 39">
            <a:extLst>
              <a:ext uri="{FF2B5EF4-FFF2-40B4-BE49-F238E27FC236}">
                <a16:creationId xmlns:a16="http://schemas.microsoft.com/office/drawing/2014/main" id="{4E84FB9E-BD24-6B18-7662-BF33CCB3FA8E}"/>
              </a:ext>
            </a:extLst>
          </p:cNvPr>
          <p:cNvSpPr txBox="1"/>
          <p:nvPr/>
        </p:nvSpPr>
        <p:spPr>
          <a:xfrm>
            <a:off x="210201" y="1719953"/>
            <a:ext cx="17568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69B3"/>
                </a:solidFill>
                <a:effectLst/>
                <a:uLnTx/>
                <a:uFillTx/>
                <a:latin typeface="Calibri" panose="020F0502020204030204"/>
                <a:ea typeface="+mn-ea"/>
                <a:cs typeface="Calibri"/>
              </a:rPr>
              <a:t>Roles</a:t>
            </a:r>
          </a:p>
        </p:txBody>
      </p:sp>
      <p:sp>
        <p:nvSpPr>
          <p:cNvPr id="41" name="TextBox 40">
            <a:extLst>
              <a:ext uri="{FF2B5EF4-FFF2-40B4-BE49-F238E27FC236}">
                <a16:creationId xmlns:a16="http://schemas.microsoft.com/office/drawing/2014/main" id="{B56439DA-0B47-FCEE-3940-155B3BF061B3}"/>
              </a:ext>
            </a:extLst>
          </p:cNvPr>
          <p:cNvSpPr txBox="1"/>
          <p:nvPr/>
        </p:nvSpPr>
        <p:spPr>
          <a:xfrm>
            <a:off x="3837717" y="5924009"/>
            <a:ext cx="20214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662483"/>
                </a:solidFill>
                <a:effectLst/>
                <a:uLnTx/>
                <a:uFillTx/>
                <a:latin typeface="Calibri" panose="020F0502020204030204"/>
                <a:ea typeface="+mn-ea"/>
                <a:cs typeface="Calibri"/>
              </a:rPr>
              <a:t>Priorities</a:t>
            </a:r>
          </a:p>
        </p:txBody>
      </p:sp>
      <p:sp>
        <p:nvSpPr>
          <p:cNvPr id="43" name="TextBox 42">
            <a:extLst>
              <a:ext uri="{FF2B5EF4-FFF2-40B4-BE49-F238E27FC236}">
                <a16:creationId xmlns:a16="http://schemas.microsoft.com/office/drawing/2014/main" id="{3F7ECB60-41BC-7404-52DC-A36EC3EDF169}"/>
              </a:ext>
            </a:extLst>
          </p:cNvPr>
          <p:cNvSpPr txBox="1"/>
          <p:nvPr/>
        </p:nvSpPr>
        <p:spPr>
          <a:xfrm>
            <a:off x="7214717" y="5703088"/>
            <a:ext cx="202141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srgbClr val="BF0078"/>
                </a:solidFill>
                <a:effectLst/>
                <a:uLnTx/>
                <a:uFillTx/>
                <a:latin typeface="Calibri" panose="020F0502020204030204"/>
                <a:ea typeface="+mn-ea"/>
                <a:cs typeface="Calibri"/>
              </a:rPr>
              <a:t>Risk taking</a:t>
            </a:r>
          </a:p>
        </p:txBody>
      </p:sp>
      <p:sp>
        <p:nvSpPr>
          <p:cNvPr id="45" name="TextBox 44">
            <a:extLst>
              <a:ext uri="{FF2B5EF4-FFF2-40B4-BE49-F238E27FC236}">
                <a16:creationId xmlns:a16="http://schemas.microsoft.com/office/drawing/2014/main" id="{B4189B62-7CC5-B94F-63A9-9597E1EF1E36}"/>
              </a:ext>
            </a:extLst>
          </p:cNvPr>
          <p:cNvSpPr txBox="1"/>
          <p:nvPr/>
        </p:nvSpPr>
        <p:spPr>
          <a:xfrm>
            <a:off x="10461137" y="2475624"/>
            <a:ext cx="20214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770A48"/>
                </a:solidFill>
                <a:latin typeface="Calibri" panose="020F0502020204030204"/>
                <a:cs typeface="Calibri"/>
              </a:rPr>
              <a:t>M</a:t>
            </a:r>
            <a:r>
              <a:rPr kumimoji="0" lang="en-GB" sz="1800" b="1" i="0" u="none" strike="noStrike" kern="1200" cap="none" spc="0" normalizeH="0" baseline="0" noProof="0" err="1">
                <a:ln>
                  <a:noFill/>
                </a:ln>
                <a:solidFill>
                  <a:srgbClr val="770A48"/>
                </a:solidFill>
                <a:effectLst/>
                <a:uLnTx/>
                <a:uFillTx/>
                <a:latin typeface="Calibri" panose="020F0502020204030204"/>
                <a:ea typeface="+mn-ea"/>
                <a:cs typeface="Calibri"/>
              </a:rPr>
              <a:t>istakes</a:t>
            </a:r>
            <a:endParaRPr kumimoji="0" lang="en-GB" sz="1800" b="1" i="0" u="none" strike="noStrike" kern="1200" cap="none" spc="0" normalizeH="0" baseline="0" noProof="0">
              <a:ln>
                <a:noFill/>
              </a:ln>
              <a:solidFill>
                <a:srgbClr val="770A48"/>
              </a:solidFill>
              <a:effectLst/>
              <a:uLnTx/>
              <a:uFillTx/>
              <a:latin typeface="Calibri" panose="020F0502020204030204"/>
              <a:ea typeface="+mn-ea"/>
              <a:cs typeface="Calibri"/>
            </a:endParaRPr>
          </a:p>
        </p:txBody>
      </p:sp>
      <p:sp>
        <p:nvSpPr>
          <p:cNvPr id="46" name="TextBox 45">
            <a:extLst>
              <a:ext uri="{FF2B5EF4-FFF2-40B4-BE49-F238E27FC236}">
                <a16:creationId xmlns:a16="http://schemas.microsoft.com/office/drawing/2014/main" id="{42F0794E-E0C7-933B-F748-83717A296FDA}"/>
              </a:ext>
            </a:extLst>
          </p:cNvPr>
          <p:cNvSpPr txBox="1"/>
          <p:nvPr/>
        </p:nvSpPr>
        <p:spPr>
          <a:xfrm>
            <a:off x="8759028" y="5763610"/>
            <a:ext cx="202141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069B3">
                    <a:lumMod val="40000"/>
                    <a:lumOff val="60000"/>
                  </a:srgbClr>
                </a:solidFill>
                <a:effectLst/>
                <a:uLnTx/>
                <a:uFillTx/>
                <a:latin typeface="Calibri" panose="020F0502020204030204"/>
                <a:ea typeface="+mn-ea"/>
                <a:cs typeface="Calibri"/>
              </a:rPr>
              <a:t>Responsibility</a:t>
            </a:r>
          </a:p>
        </p:txBody>
      </p:sp>
      <p:sp>
        <p:nvSpPr>
          <p:cNvPr id="47" name="TextBox 46">
            <a:extLst>
              <a:ext uri="{FF2B5EF4-FFF2-40B4-BE49-F238E27FC236}">
                <a16:creationId xmlns:a16="http://schemas.microsoft.com/office/drawing/2014/main" id="{CB5A01AD-2CDD-3616-99E7-C323DE24A1BB}"/>
              </a:ext>
            </a:extLst>
          </p:cNvPr>
          <p:cNvSpPr txBox="1"/>
          <p:nvPr/>
        </p:nvSpPr>
        <p:spPr>
          <a:xfrm>
            <a:off x="4071696" y="3699354"/>
            <a:ext cx="20214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92D050"/>
              </a:solidFill>
              <a:effectLst/>
              <a:uLnTx/>
              <a:uFillTx/>
              <a:latin typeface="Calibri" panose="020F0502020204030204"/>
              <a:ea typeface="+mn-ea"/>
              <a:cs typeface="Calibri"/>
            </a:endParaRPr>
          </a:p>
        </p:txBody>
      </p:sp>
      <p:sp>
        <p:nvSpPr>
          <p:cNvPr id="48" name="TextBox 47">
            <a:extLst>
              <a:ext uri="{FF2B5EF4-FFF2-40B4-BE49-F238E27FC236}">
                <a16:creationId xmlns:a16="http://schemas.microsoft.com/office/drawing/2014/main" id="{EA37AEE4-10F0-5CCB-117F-37CEC98A8AAF}"/>
              </a:ext>
            </a:extLst>
          </p:cNvPr>
          <p:cNvSpPr txBox="1"/>
          <p:nvPr/>
        </p:nvSpPr>
        <p:spPr>
          <a:xfrm>
            <a:off x="10645492" y="3299244"/>
            <a:ext cx="165270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92D050"/>
                </a:solidFill>
                <a:effectLst/>
                <a:uLnTx/>
                <a:uFillTx/>
                <a:latin typeface="Calibri" panose="020F0502020204030204"/>
                <a:ea typeface="+mn-ea"/>
                <a:cs typeface="Calibri"/>
              </a:rPr>
              <a:t>Ecosystem</a:t>
            </a:r>
          </a:p>
        </p:txBody>
      </p:sp>
      <p:pic>
        <p:nvPicPr>
          <p:cNvPr id="52" name="Graphic 52" descr="Tools with solid fill">
            <a:extLst>
              <a:ext uri="{FF2B5EF4-FFF2-40B4-BE49-F238E27FC236}">
                <a16:creationId xmlns:a16="http://schemas.microsoft.com/office/drawing/2014/main" id="{C95309CD-F37A-F025-CA95-71666584B31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418651" y="2438921"/>
            <a:ext cx="596900" cy="575734"/>
          </a:xfrm>
          <a:prstGeom prst="rect">
            <a:avLst/>
          </a:prstGeom>
        </p:spPr>
      </p:pic>
      <p:pic>
        <p:nvPicPr>
          <p:cNvPr id="53" name="Graphic 53" descr="Bar graph with upward trend with solid fill">
            <a:extLst>
              <a:ext uri="{FF2B5EF4-FFF2-40B4-BE49-F238E27FC236}">
                <a16:creationId xmlns:a16="http://schemas.microsoft.com/office/drawing/2014/main" id="{904FF9F5-EE4B-B425-A921-2920C13B5BD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30533" y="5637255"/>
            <a:ext cx="914400" cy="914400"/>
          </a:xfrm>
          <a:prstGeom prst="rect">
            <a:avLst/>
          </a:prstGeom>
        </p:spPr>
      </p:pic>
      <p:pic>
        <p:nvPicPr>
          <p:cNvPr id="55" name="Graphic 55" descr="Idea with solid fill">
            <a:extLst>
              <a:ext uri="{FF2B5EF4-FFF2-40B4-BE49-F238E27FC236}">
                <a16:creationId xmlns:a16="http://schemas.microsoft.com/office/drawing/2014/main" id="{3CACC68D-523B-A19C-897C-E7F3EF51911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23323" y="900384"/>
            <a:ext cx="914400" cy="914400"/>
          </a:xfrm>
          <a:prstGeom prst="rect">
            <a:avLst/>
          </a:prstGeom>
        </p:spPr>
      </p:pic>
      <p:pic>
        <p:nvPicPr>
          <p:cNvPr id="58" name="Graphic 58" descr="Cheers with solid fill">
            <a:extLst>
              <a:ext uri="{FF2B5EF4-FFF2-40B4-BE49-F238E27FC236}">
                <a16:creationId xmlns:a16="http://schemas.microsoft.com/office/drawing/2014/main" id="{B9D4D5BA-10B3-EB8D-6772-CEFAFEBE5A3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56091" y="5637255"/>
            <a:ext cx="914400" cy="914400"/>
          </a:xfrm>
          <a:prstGeom prst="rect">
            <a:avLst/>
          </a:prstGeom>
        </p:spPr>
      </p:pic>
      <p:pic>
        <p:nvPicPr>
          <p:cNvPr id="61" name="Graphic 61" descr="Family with two children with solid fill">
            <a:extLst>
              <a:ext uri="{FF2B5EF4-FFF2-40B4-BE49-F238E27FC236}">
                <a16:creationId xmlns:a16="http://schemas.microsoft.com/office/drawing/2014/main" id="{A1BFE5A7-4884-F8E7-9881-A035D0F0CF5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2397" y="1254062"/>
            <a:ext cx="914400" cy="914400"/>
          </a:xfrm>
          <a:prstGeom prst="rect">
            <a:avLst/>
          </a:prstGeom>
        </p:spPr>
      </p:pic>
      <p:sp>
        <p:nvSpPr>
          <p:cNvPr id="62" name="TextBox 61">
            <a:extLst>
              <a:ext uri="{FF2B5EF4-FFF2-40B4-BE49-F238E27FC236}">
                <a16:creationId xmlns:a16="http://schemas.microsoft.com/office/drawing/2014/main" id="{A0A6CACA-BDD1-9984-E81D-017A1FC91737}"/>
              </a:ext>
            </a:extLst>
          </p:cNvPr>
          <p:cNvSpPr txBox="1"/>
          <p:nvPr/>
        </p:nvSpPr>
        <p:spPr>
          <a:xfrm>
            <a:off x="1520682" y="5766626"/>
            <a:ext cx="17568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65B32E"/>
                </a:solidFill>
                <a:effectLst/>
                <a:uLnTx/>
                <a:uFillTx/>
                <a:latin typeface="Calibri" panose="020F0502020204030204"/>
                <a:ea typeface="Calibri"/>
                <a:cs typeface="Calibri"/>
              </a:rPr>
              <a:t>Data</a:t>
            </a:r>
          </a:p>
        </p:txBody>
      </p:sp>
      <p:sp>
        <p:nvSpPr>
          <p:cNvPr id="63" name="TextBox 62">
            <a:extLst>
              <a:ext uri="{FF2B5EF4-FFF2-40B4-BE49-F238E27FC236}">
                <a16:creationId xmlns:a16="http://schemas.microsoft.com/office/drawing/2014/main" id="{B0527D82-6DF3-94E2-AD8F-3877607B3CD6}"/>
              </a:ext>
            </a:extLst>
          </p:cNvPr>
          <p:cNvSpPr txBox="1"/>
          <p:nvPr/>
        </p:nvSpPr>
        <p:spPr>
          <a:xfrm>
            <a:off x="-2194560" y="94832"/>
            <a:ext cx="121920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70C0"/>
                </a:solidFill>
                <a:effectLst/>
                <a:uLnTx/>
                <a:uFillTx/>
                <a:latin typeface="Calibri" panose="020F0502020204030204"/>
                <a:ea typeface="Calibri"/>
                <a:cs typeface="Calibri"/>
              </a:rPr>
              <a:t>Wellness Hub – What Happens on a Tuesday</a:t>
            </a:r>
            <a:endParaRPr kumimoji="0" lang="en-GB" sz="3200" b="1" i="0" u="none" strike="noStrike" kern="1200" cap="none" spc="0" normalizeH="0" baseline="0" noProof="0">
              <a:ln>
                <a:noFill/>
              </a:ln>
              <a:solidFill>
                <a:srgbClr val="0070C0"/>
              </a:solidFill>
              <a:effectLst/>
              <a:uLnTx/>
              <a:uFillTx/>
              <a:latin typeface="Calibri" panose="020F0502020204030204"/>
              <a:ea typeface="+mn-ea"/>
              <a:cs typeface="+mn-cs"/>
            </a:endParaRPr>
          </a:p>
        </p:txBody>
      </p:sp>
      <p:pic>
        <p:nvPicPr>
          <p:cNvPr id="3" name="Graphic 3" descr="Coins with solid fill">
            <a:extLst>
              <a:ext uri="{FF2B5EF4-FFF2-40B4-BE49-F238E27FC236}">
                <a16:creationId xmlns:a16="http://schemas.microsoft.com/office/drawing/2014/main" id="{DE110A2B-7D88-3071-B6D6-E2FF5C35DD4A}"/>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141979" y="5620999"/>
            <a:ext cx="914400" cy="914400"/>
          </a:xfrm>
          <a:prstGeom prst="rect">
            <a:avLst/>
          </a:prstGeom>
        </p:spPr>
      </p:pic>
      <p:sp>
        <p:nvSpPr>
          <p:cNvPr id="6" name="TextBox 5">
            <a:extLst>
              <a:ext uri="{FF2B5EF4-FFF2-40B4-BE49-F238E27FC236}">
                <a16:creationId xmlns:a16="http://schemas.microsoft.com/office/drawing/2014/main" id="{4B487804-7A74-58E6-A061-71EEDEAFDA20}"/>
              </a:ext>
            </a:extLst>
          </p:cNvPr>
          <p:cNvSpPr txBox="1"/>
          <p:nvPr/>
        </p:nvSpPr>
        <p:spPr>
          <a:xfrm>
            <a:off x="10676317" y="1027560"/>
            <a:ext cx="175683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0069B3"/>
                </a:solidFill>
                <a:effectLst/>
                <a:uLnTx/>
                <a:uFillTx/>
                <a:latin typeface="Calibri" panose="020F0502020204030204"/>
                <a:ea typeface="+mn-ea"/>
                <a:cs typeface="Calibri"/>
              </a:rPr>
              <a:t>Solutions</a:t>
            </a:r>
          </a:p>
        </p:txBody>
      </p:sp>
      <p:pic>
        <p:nvPicPr>
          <p:cNvPr id="5" name="Graphic 50" descr="Podcast with solid fill">
            <a:extLst>
              <a:ext uri="{FF2B5EF4-FFF2-40B4-BE49-F238E27FC236}">
                <a16:creationId xmlns:a16="http://schemas.microsoft.com/office/drawing/2014/main" id="{F0AC6B8A-EA98-D66B-73AA-F2638E70612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68396" y="4163452"/>
            <a:ext cx="914400" cy="914400"/>
          </a:xfrm>
          <a:prstGeom prst="rect">
            <a:avLst/>
          </a:prstGeom>
        </p:spPr>
      </p:pic>
      <p:graphicFrame>
        <p:nvGraphicFramePr>
          <p:cNvPr id="4" name="Table 3">
            <a:extLst>
              <a:ext uri="{FF2B5EF4-FFF2-40B4-BE49-F238E27FC236}">
                <a16:creationId xmlns:a16="http://schemas.microsoft.com/office/drawing/2014/main" id="{180BE37D-33DF-9B6B-D2DC-1311065A4996}"/>
              </a:ext>
            </a:extLst>
          </p:cNvPr>
          <p:cNvGraphicFramePr>
            <a:graphicFrameLocks noGrp="1"/>
          </p:cNvGraphicFramePr>
          <p:nvPr>
            <p:extLst>
              <p:ext uri="{D42A27DB-BD31-4B8C-83A1-F6EECF244321}">
                <p14:modId xmlns:p14="http://schemas.microsoft.com/office/powerpoint/2010/main" val="4097720400"/>
              </p:ext>
            </p:extLst>
          </p:nvPr>
        </p:nvGraphicFramePr>
        <p:xfrm>
          <a:off x="1508596" y="793559"/>
          <a:ext cx="8944501" cy="4906201"/>
        </p:xfrm>
        <a:graphic>
          <a:graphicData uri="http://schemas.openxmlformats.org/drawingml/2006/table">
            <a:tbl>
              <a:tblPr firstRow="1" bandRow="1">
                <a:tableStyleId>{8A107856-5554-42FB-B03E-39F5DBC370BA}</a:tableStyleId>
              </a:tblPr>
              <a:tblGrid>
                <a:gridCol w="962788">
                  <a:extLst>
                    <a:ext uri="{9D8B030D-6E8A-4147-A177-3AD203B41FA5}">
                      <a16:colId xmlns:a16="http://schemas.microsoft.com/office/drawing/2014/main" val="3694142496"/>
                    </a:ext>
                  </a:extLst>
                </a:gridCol>
                <a:gridCol w="7981713">
                  <a:extLst>
                    <a:ext uri="{9D8B030D-6E8A-4147-A177-3AD203B41FA5}">
                      <a16:colId xmlns:a16="http://schemas.microsoft.com/office/drawing/2014/main" val="2539134909"/>
                    </a:ext>
                  </a:extLst>
                </a:gridCol>
              </a:tblGrid>
              <a:tr h="329778">
                <a:tc>
                  <a:txBody>
                    <a:bodyPr/>
                    <a:lstStyle/>
                    <a:p>
                      <a:pPr algn="ctr"/>
                      <a:r>
                        <a:rPr lang="en-GB" sz="1600" b="1"/>
                        <a:t>Where?</a:t>
                      </a:r>
                    </a:p>
                  </a:txBody>
                  <a:tcPr anchor="ctr"/>
                </a:tc>
                <a:tc>
                  <a:txBody>
                    <a:bodyPr/>
                    <a:lstStyle/>
                    <a:p>
                      <a:pPr marL="285750" indent="-285750">
                        <a:buFont typeface="Arial" panose="020B0604020202020204" pitchFamily="34" charset="0"/>
                        <a:buChar char="•"/>
                      </a:pPr>
                      <a:r>
                        <a:rPr lang="en-GB" sz="1600" b="0"/>
                        <a:t>Meets Tuesday 1-4pm at Gemini House in Ely </a:t>
                      </a:r>
                    </a:p>
                  </a:txBody>
                  <a:tcPr/>
                </a:tc>
                <a:extLst>
                  <a:ext uri="{0D108BD9-81ED-4DB2-BD59-A6C34878D82A}">
                    <a16:rowId xmlns:a16="http://schemas.microsoft.com/office/drawing/2014/main" val="3831154087"/>
                  </a:ext>
                </a:extLst>
              </a:tr>
              <a:tr h="1049294">
                <a:tc>
                  <a:txBody>
                    <a:bodyPr/>
                    <a:lstStyle/>
                    <a:p>
                      <a:pPr algn="ctr"/>
                      <a:r>
                        <a:rPr lang="en-GB" sz="1600" b="1"/>
                        <a:t>Who? </a:t>
                      </a:r>
                    </a:p>
                  </a:txBody>
                  <a:tcPr anchor="ctr"/>
                </a:tc>
                <a:tc>
                  <a:txBody>
                    <a:bodyPr/>
                    <a:lstStyle/>
                    <a:p>
                      <a:pPr marL="285750" indent="-285750">
                        <a:buFont typeface="Arial" panose="020B0604020202020204" pitchFamily="34" charset="0"/>
                        <a:buChar char="•"/>
                      </a:pPr>
                      <a:r>
                        <a:rPr lang="en-GB" sz="1600" b="1"/>
                        <a:t>Fortnightly Wellness Hub ( Multiagency Solution Finding Forum )</a:t>
                      </a:r>
                      <a:endParaRPr lang="en-GB" sz="1600" b="0"/>
                    </a:p>
                    <a:p>
                      <a:pPr marL="285750" indent="-285750">
                        <a:buFont typeface="Arial" panose="020B0604020202020204" pitchFamily="34" charset="0"/>
                        <a:buChar char="•"/>
                      </a:pPr>
                      <a:r>
                        <a:rPr lang="en-GB" sz="1600"/>
                        <a:t>Wide range of local partners</a:t>
                      </a:r>
                    </a:p>
                    <a:p>
                      <a:pPr marL="285750" indent="-285750">
                        <a:buFont typeface="Arial" panose="020B0604020202020204" pitchFamily="34" charset="0"/>
                        <a:buChar char="•"/>
                      </a:pPr>
                      <a:r>
                        <a:rPr lang="en-GB" sz="1600"/>
                        <a:t>Supporting up to 15 people per Hub – covering both new people for discussion and updates on how people already being supported are </a:t>
                      </a:r>
                    </a:p>
                  </a:txBody>
                  <a:tcPr/>
                </a:tc>
                <a:extLst>
                  <a:ext uri="{0D108BD9-81ED-4DB2-BD59-A6C34878D82A}">
                    <a16:rowId xmlns:a16="http://schemas.microsoft.com/office/drawing/2014/main" val="507804916"/>
                  </a:ext>
                </a:extLst>
              </a:tr>
              <a:tr h="1370521">
                <a:tc>
                  <a:txBody>
                    <a:bodyPr/>
                    <a:lstStyle/>
                    <a:p>
                      <a:pPr algn="ctr"/>
                      <a:r>
                        <a:rPr lang="en-GB" sz="1600" b="1"/>
                        <a:t>What? </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Share ideas, explore the widest possible range of resources, make decisions together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Health Checks, Meds &amp; LTC Reviews, vaccinations &amp; benefits checks where needed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Co-created Personalised Care and Support Planning, shared with individual’s consent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Progress/outcomes of people previously referred are shared, discussed again (if needed )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Data collected for research and evaluation purposes</a:t>
                      </a:r>
                    </a:p>
                  </a:txBody>
                  <a:tcPr/>
                </a:tc>
                <a:extLst>
                  <a:ext uri="{0D108BD9-81ED-4DB2-BD59-A6C34878D82A}">
                    <a16:rowId xmlns:a16="http://schemas.microsoft.com/office/drawing/2014/main" val="1237156563"/>
                  </a:ext>
                </a:extLst>
              </a:tr>
              <a:tr h="1289133">
                <a:tc>
                  <a:txBody>
                    <a:bodyPr/>
                    <a:lstStyle/>
                    <a:p>
                      <a:pPr algn="ctr"/>
                      <a:r>
                        <a:rPr lang="en-GB" sz="1600" b="1"/>
                        <a:t>How? </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Explicit permission and consent is recorded by the Presenting/Lead organisation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a:t>Hub is led by our Neighbourhood Practice Lead – Senior Social Worker</a:t>
                      </a:r>
                    </a:p>
                    <a:p>
                      <a:pPr marL="285750" indent="-285750">
                        <a:buFont typeface="Arial" panose="020B0604020202020204" pitchFamily="34" charset="0"/>
                        <a:buChar char="•"/>
                      </a:pPr>
                      <a:r>
                        <a:rPr lang="en-GB" sz="1600"/>
                        <a:t>Lead/Presenting Organisation holds case responsibility</a:t>
                      </a:r>
                    </a:p>
                    <a:p>
                      <a:pPr marL="285750" indent="-285750">
                        <a:buFont typeface="Arial" panose="020B0604020202020204" pitchFamily="34" charset="0"/>
                        <a:buChar char="•"/>
                      </a:pPr>
                      <a:r>
                        <a:rPr lang="en-GB" sz="1600"/>
                        <a:t>Personalised Care and Support Planning held by lead organisation </a:t>
                      </a:r>
                    </a:p>
                    <a:p>
                      <a:pPr marL="285750" indent="-285750">
                        <a:buFont typeface="Arial" panose="020B0604020202020204" pitchFamily="34" charset="0"/>
                        <a:buChar char="•"/>
                      </a:pPr>
                      <a:r>
                        <a:rPr lang="en-GB" sz="1600"/>
                        <a:t>Information shared across Mosaic, SystmOne, Charity Log, EPIC, HomeLink etc. </a:t>
                      </a:r>
                    </a:p>
                  </a:txBody>
                  <a:tcPr/>
                </a:tc>
                <a:extLst>
                  <a:ext uri="{0D108BD9-81ED-4DB2-BD59-A6C34878D82A}">
                    <a16:rowId xmlns:a16="http://schemas.microsoft.com/office/drawing/2014/main" val="735378389"/>
                  </a:ext>
                </a:extLst>
              </a:tr>
              <a:tr h="569617">
                <a:tc>
                  <a:txBody>
                    <a:bodyPr/>
                    <a:lstStyle/>
                    <a:p>
                      <a:pPr algn="ctr"/>
                      <a:r>
                        <a:rPr lang="en-GB" sz="1600" b="1"/>
                        <a:t>Why? </a:t>
                      </a:r>
                    </a:p>
                  </a:txBody>
                  <a:tcPr anchor="ctr"/>
                </a:tc>
                <a:tc>
                  <a:txBody>
                    <a:bodyPr/>
                    <a:lstStyle/>
                    <a:p>
                      <a:pPr marL="285750" indent="-285750">
                        <a:buFont typeface="Arial" panose="020B0604020202020204" pitchFamily="34" charset="0"/>
                        <a:buChar char="•"/>
                      </a:pPr>
                      <a:r>
                        <a:rPr lang="en-GB" sz="1600"/>
                        <a:t>Draw in specialism &amp; expertise when needed, keeping’ referrals’ &amp; handoffs to a minimum</a:t>
                      </a:r>
                    </a:p>
                    <a:p>
                      <a:pPr marL="285750" indent="-285750">
                        <a:buFont typeface="Arial" panose="020B0604020202020204" pitchFamily="34" charset="0"/>
                        <a:buChar char="•"/>
                      </a:pPr>
                      <a:r>
                        <a:rPr lang="en-GB" sz="1600"/>
                        <a:t>Shared risk taking and responsibility – One Team </a:t>
                      </a:r>
                    </a:p>
                    <a:p>
                      <a:pPr marL="285750" indent="-285750">
                        <a:buFont typeface="Arial" panose="020B0604020202020204" pitchFamily="34" charset="0"/>
                        <a:buChar char="•"/>
                      </a:pPr>
                      <a:r>
                        <a:rPr lang="en-GB" sz="1600"/>
                        <a:t>Strong foundation for scaling Neighbourhood working – impacts on wider population</a:t>
                      </a:r>
                    </a:p>
                  </a:txBody>
                  <a:tcPr/>
                </a:tc>
                <a:extLst>
                  <a:ext uri="{0D108BD9-81ED-4DB2-BD59-A6C34878D82A}">
                    <a16:rowId xmlns:a16="http://schemas.microsoft.com/office/drawing/2014/main" val="2093037878"/>
                  </a:ext>
                </a:extLst>
              </a:tr>
            </a:tbl>
          </a:graphicData>
        </a:graphic>
      </p:graphicFrame>
      <p:sp>
        <p:nvSpPr>
          <p:cNvPr id="2" name="TextBox 1">
            <a:extLst>
              <a:ext uri="{FF2B5EF4-FFF2-40B4-BE49-F238E27FC236}">
                <a16:creationId xmlns:a16="http://schemas.microsoft.com/office/drawing/2014/main" id="{8FE72746-38CF-5F4F-D844-486EC2D63195}"/>
              </a:ext>
            </a:extLst>
          </p:cNvPr>
          <p:cNvSpPr txBox="1"/>
          <p:nvPr/>
        </p:nvSpPr>
        <p:spPr>
          <a:xfrm>
            <a:off x="10780444" y="336884"/>
            <a:ext cx="721745" cy="690676"/>
          </a:xfrm>
          <a:prstGeom prst="rect">
            <a:avLst/>
          </a:prstGeom>
          <a:solidFill>
            <a:schemeClr val="bg1"/>
          </a:solidFill>
        </p:spPr>
        <p:txBody>
          <a:bodyPr wrap="square" rtlCol="0">
            <a:spAutoFit/>
          </a:bodyPr>
          <a:lstStyle/>
          <a:p>
            <a:endParaRPr lang="en-GB"/>
          </a:p>
        </p:txBody>
      </p:sp>
      <p:pic>
        <p:nvPicPr>
          <p:cNvPr id="7" name="Picture 6" descr="A black background with blue text&#10;&#10;Description automatically generated">
            <a:extLst>
              <a:ext uri="{FF2B5EF4-FFF2-40B4-BE49-F238E27FC236}">
                <a16:creationId xmlns:a16="http://schemas.microsoft.com/office/drawing/2014/main" id="{1DB808C4-FC39-4E60-19D3-FBB41DE3C46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385616" y="-83683"/>
            <a:ext cx="2806384" cy="935461"/>
          </a:xfrm>
          <a:prstGeom prst="rect">
            <a:avLst/>
          </a:prstGeom>
        </p:spPr>
      </p:pic>
    </p:spTree>
    <p:extLst>
      <p:ext uri="{BB962C8B-B14F-4D97-AF65-F5344CB8AC3E}">
        <p14:creationId xmlns:p14="http://schemas.microsoft.com/office/powerpoint/2010/main" val="801398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623A62-9E16-4870-868A-C26C105DFDEB}"/>
              </a:ext>
            </a:extLst>
          </p:cNvPr>
          <p:cNvSpPr txBox="1"/>
          <p:nvPr/>
        </p:nvSpPr>
        <p:spPr>
          <a:xfrm>
            <a:off x="446314" y="1145252"/>
            <a:ext cx="11299371" cy="56015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baseline="0">
                <a:latin typeface="Aptos Display"/>
              </a:rPr>
              <a:t>East Cambridgeshire Ageing Well Programme</a:t>
            </a:r>
            <a:r>
              <a:rPr lang="en-GB" sz="3200" b="1" baseline="0">
                <a:latin typeface="Aptos Display"/>
              </a:rPr>
              <a:t>: </a:t>
            </a:r>
            <a:r>
              <a:rPr lang="en-GB" sz="2400" b="1" baseline="0">
                <a:latin typeface="Aptos Display"/>
              </a:rPr>
              <a:t>What impact are we making? </a:t>
            </a:r>
            <a:br>
              <a:rPr sz="1800">
                <a:latin typeface="Aptos Display"/>
                <a:ea typeface="Aptos Display"/>
                <a:cs typeface="Aptos Display"/>
              </a:rPr>
            </a:br>
            <a:endParaRPr lang="en-GB">
              <a:latin typeface="Aptos Display"/>
            </a:endParaRPr>
          </a:p>
          <a:p>
            <a:r>
              <a:rPr lang="en-GB" sz="2000" b="1">
                <a:solidFill>
                  <a:srgbClr val="0070C0"/>
                </a:solidFill>
                <a:latin typeface="Aptos Display"/>
              </a:rPr>
              <a:t>How our work is impacting on the System: </a:t>
            </a:r>
          </a:p>
          <a:p>
            <a:endParaRPr lang="en-GB" b="1">
              <a:solidFill>
                <a:srgbClr val="FF0000"/>
              </a:solidFill>
              <a:latin typeface="Aptos Displa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atin typeface="Aptos Display"/>
              </a:rPr>
              <a:t>Proactively contacted and provided personalised care and support planning to </a:t>
            </a:r>
            <a:r>
              <a:rPr lang="en-GB" b="1">
                <a:latin typeface="Aptos Display"/>
              </a:rPr>
              <a:t>643 people in 25-26 </a:t>
            </a:r>
            <a:r>
              <a:rPr lang="en-GB">
                <a:latin typeface="Aptos Display"/>
              </a:rPr>
              <a:t>with mild-moderate frailty and/or complex health and care needs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1">
              <a:latin typeface="Aptos Displa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atin typeface="Aptos Display"/>
              </a:rPr>
              <a:t>Out of a sample of 133 people -</a:t>
            </a:r>
            <a:r>
              <a:rPr lang="en-GB" b="1">
                <a:latin typeface="Aptos Display"/>
              </a:rPr>
              <a:t>86% reported </a:t>
            </a:r>
            <a:r>
              <a:rPr lang="en-GB">
                <a:latin typeface="Aptos Display"/>
              </a:rPr>
              <a:t>sustained improvement in their primary concern</a:t>
            </a:r>
            <a:r>
              <a:rPr lang="en-GB" b="1">
                <a:latin typeface="Aptos Display"/>
              </a:rPr>
              <a:t>,  82% reported </a:t>
            </a:r>
            <a:r>
              <a:rPr lang="en-GB">
                <a:latin typeface="Aptos Display"/>
              </a:rPr>
              <a:t>sustained improvement in their secondary concern and </a:t>
            </a:r>
            <a:r>
              <a:rPr lang="en-GB" b="1">
                <a:latin typeface="Aptos Display"/>
              </a:rPr>
              <a:t>80% reported  </a:t>
            </a:r>
            <a:r>
              <a:rPr lang="en-GB">
                <a:latin typeface="Aptos Display"/>
              </a:rPr>
              <a:t>sustained improvement in their overall wellbeing</a:t>
            </a:r>
          </a:p>
          <a:p>
            <a:pPr marR="0" lvl="0" algn="l" defTabSz="914400" rtl="0" eaLnBrk="1" fontAlgn="auto" latinLnBrk="0" hangingPunct="1">
              <a:lnSpc>
                <a:spcPct val="100000"/>
              </a:lnSpc>
              <a:spcBef>
                <a:spcPts val="0"/>
              </a:spcBef>
              <a:spcAft>
                <a:spcPts val="0"/>
              </a:spcAft>
              <a:buClrTx/>
              <a:buSzTx/>
              <a:tabLst/>
              <a:defRPr/>
            </a:pPr>
            <a:endParaRPr lang="en-GB" b="1">
              <a:latin typeface="Aptos Display"/>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atin typeface="Aptos Display"/>
              </a:rPr>
              <a:t>Reduced unplanned hospital admissions </a:t>
            </a:r>
            <a:r>
              <a:rPr lang="en-GB" b="1">
                <a:latin typeface="Aptos Display"/>
              </a:rPr>
              <a:t>by 16% in 25-26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1">
              <a:latin typeface="Aptos Display"/>
            </a:endParaRPr>
          </a:p>
          <a:p>
            <a:pPr marL="285750" lvl="0" indent="-285750">
              <a:buFont typeface="Arial" panose="020B0604020202020204" pitchFamily="34" charset="0"/>
              <a:buChar char="•"/>
              <a:defRPr/>
            </a:pPr>
            <a:r>
              <a:rPr lang="en-GB" b="1"/>
              <a:t>71% reduction </a:t>
            </a:r>
            <a:r>
              <a:rPr lang="en-GB"/>
              <a:t>for admission related costs in Ely South PCN footprint in 25-26 </a:t>
            </a:r>
          </a:p>
          <a:p>
            <a:pPr lvl="0">
              <a:defRPr/>
            </a:pPr>
            <a:endParaRPr lang="en-GB" b="1">
              <a:latin typeface="Aptos Display"/>
            </a:endParaRPr>
          </a:p>
          <a:p>
            <a:pPr marL="285750" indent="-285750">
              <a:buFont typeface="Arial"/>
              <a:buChar char="•"/>
            </a:pPr>
            <a:r>
              <a:rPr lang="en-GB">
                <a:latin typeface="Aptos Display"/>
              </a:rPr>
              <a:t>Sponsorship and support from the </a:t>
            </a:r>
            <a:r>
              <a:rPr lang="en-GB" b="1">
                <a:latin typeface="Aptos Display"/>
              </a:rPr>
              <a:t>National Association of Primary Care </a:t>
            </a:r>
            <a:r>
              <a:rPr lang="en-GB">
                <a:latin typeface="Aptos Display"/>
              </a:rPr>
              <a:t>– Using changes in </a:t>
            </a:r>
            <a:r>
              <a:rPr lang="en-GB" err="1">
                <a:latin typeface="Aptos Display"/>
              </a:rPr>
              <a:t>MYCaW</a:t>
            </a:r>
            <a:r>
              <a:rPr lang="en-GB">
                <a:latin typeface="Aptos Display"/>
              </a:rPr>
              <a:t> score to calculate </a:t>
            </a:r>
            <a:r>
              <a:rPr lang="en-GB" err="1">
                <a:latin typeface="Aptos Display"/>
              </a:rPr>
              <a:t>RoI</a:t>
            </a:r>
            <a:r>
              <a:rPr lang="en-GB">
                <a:latin typeface="Aptos Display"/>
              </a:rPr>
              <a:t> for our personalised care approach in terms of health utilisation</a:t>
            </a:r>
          </a:p>
          <a:p>
            <a:pPr marL="285750" indent="-285750">
              <a:buFont typeface="Arial"/>
              <a:buChar char="•"/>
            </a:pPr>
            <a:endParaRPr lang="en-GB">
              <a:latin typeface="Aptos Display"/>
            </a:endParaRPr>
          </a:p>
          <a:p>
            <a:pPr marL="285750" indent="-285750">
              <a:buFont typeface="Arial"/>
              <a:buChar char="•"/>
            </a:pPr>
            <a:endParaRPr lang="en-GB">
              <a:latin typeface="Aptos Display"/>
            </a:endParaRPr>
          </a:p>
        </p:txBody>
      </p:sp>
      <p:pic>
        <p:nvPicPr>
          <p:cNvPr id="6" name="Picture 5" descr="A black background with blue text&#10;&#10;Description automatically generated">
            <a:extLst>
              <a:ext uri="{FF2B5EF4-FFF2-40B4-BE49-F238E27FC236}">
                <a16:creationId xmlns:a16="http://schemas.microsoft.com/office/drawing/2014/main" id="{01F5C0EE-FD21-A877-B001-72264ED344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8353" y="279861"/>
            <a:ext cx="2806384" cy="935461"/>
          </a:xfrm>
          <a:prstGeom prst="rect">
            <a:avLst/>
          </a:prstGeom>
        </p:spPr>
      </p:pic>
    </p:spTree>
    <p:extLst>
      <p:ext uri="{BB962C8B-B14F-4D97-AF65-F5344CB8AC3E}">
        <p14:creationId xmlns:p14="http://schemas.microsoft.com/office/powerpoint/2010/main" val="11735309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B08581-76C6-2E8A-AE87-9864608F1D9A}"/>
              </a:ext>
            </a:extLst>
          </p:cNvPr>
          <p:cNvSpPr txBox="1"/>
          <p:nvPr/>
        </p:nvSpPr>
        <p:spPr>
          <a:xfrm>
            <a:off x="10698480" y="338328"/>
            <a:ext cx="898398" cy="626814"/>
          </a:xfrm>
          <a:prstGeom prst="rect">
            <a:avLst/>
          </a:prstGeom>
          <a:solidFill>
            <a:schemeClr val="bg1"/>
          </a:solidFill>
        </p:spPr>
        <p:txBody>
          <a:bodyPr wrap="square" rtlCol="0">
            <a:spAutoFit/>
          </a:bodyPr>
          <a:lstStyle/>
          <a:p>
            <a:endParaRPr lang="en-GB"/>
          </a:p>
        </p:txBody>
      </p:sp>
      <p:graphicFrame>
        <p:nvGraphicFramePr>
          <p:cNvPr id="2" name="Table 1">
            <a:extLst>
              <a:ext uri="{FF2B5EF4-FFF2-40B4-BE49-F238E27FC236}">
                <a16:creationId xmlns:a16="http://schemas.microsoft.com/office/drawing/2014/main" id="{AAD7730A-58A9-836D-62B1-D1DB52541650}"/>
              </a:ext>
            </a:extLst>
          </p:cNvPr>
          <p:cNvGraphicFramePr>
            <a:graphicFrameLocks noGrp="1"/>
          </p:cNvGraphicFramePr>
          <p:nvPr>
            <p:extLst>
              <p:ext uri="{D42A27DB-BD31-4B8C-83A1-F6EECF244321}">
                <p14:modId xmlns:p14="http://schemas.microsoft.com/office/powerpoint/2010/main" val="4037343720"/>
              </p:ext>
            </p:extLst>
          </p:nvPr>
        </p:nvGraphicFramePr>
        <p:xfrm>
          <a:off x="681874" y="461665"/>
          <a:ext cx="10575077" cy="6300213"/>
        </p:xfrm>
        <a:graphic>
          <a:graphicData uri="http://schemas.openxmlformats.org/drawingml/2006/table">
            <a:tbl>
              <a:tblPr firstRow="1" bandRow="1">
                <a:tableStyleId>{073A0DAA-6AF3-43AB-8588-CEC1D06C72B9}</a:tableStyleId>
              </a:tblPr>
              <a:tblGrid>
                <a:gridCol w="1940853">
                  <a:extLst>
                    <a:ext uri="{9D8B030D-6E8A-4147-A177-3AD203B41FA5}">
                      <a16:colId xmlns:a16="http://schemas.microsoft.com/office/drawing/2014/main" val="339874480"/>
                    </a:ext>
                  </a:extLst>
                </a:gridCol>
                <a:gridCol w="3365772">
                  <a:extLst>
                    <a:ext uri="{9D8B030D-6E8A-4147-A177-3AD203B41FA5}">
                      <a16:colId xmlns:a16="http://schemas.microsoft.com/office/drawing/2014/main" val="3566552244"/>
                    </a:ext>
                  </a:extLst>
                </a:gridCol>
                <a:gridCol w="2624682">
                  <a:extLst>
                    <a:ext uri="{9D8B030D-6E8A-4147-A177-3AD203B41FA5}">
                      <a16:colId xmlns:a16="http://schemas.microsoft.com/office/drawing/2014/main" val="439240816"/>
                    </a:ext>
                  </a:extLst>
                </a:gridCol>
                <a:gridCol w="2643770">
                  <a:extLst>
                    <a:ext uri="{9D8B030D-6E8A-4147-A177-3AD203B41FA5}">
                      <a16:colId xmlns:a16="http://schemas.microsoft.com/office/drawing/2014/main" val="1179053542"/>
                    </a:ext>
                  </a:extLst>
                </a:gridCol>
              </a:tblGrid>
              <a:tr h="299497">
                <a:tc>
                  <a:txBody>
                    <a:bodyPr/>
                    <a:lstStyle/>
                    <a:p>
                      <a:endParaRPr lang="en-GB" sz="1600"/>
                    </a:p>
                  </a:txBody>
                  <a:tcPr>
                    <a:solidFill>
                      <a:schemeClr val="accent1"/>
                    </a:solidFill>
                  </a:tcPr>
                </a:tc>
                <a:tc>
                  <a:txBody>
                    <a:bodyPr/>
                    <a:lstStyle/>
                    <a:p>
                      <a:r>
                        <a:rPr lang="en-GB" sz="1400"/>
                        <a:t>Concern 1</a:t>
                      </a:r>
                    </a:p>
                  </a:txBody>
                  <a:tcPr>
                    <a:solidFill>
                      <a:schemeClr val="accent1"/>
                    </a:solidFill>
                  </a:tcPr>
                </a:tc>
                <a:tc>
                  <a:txBody>
                    <a:bodyPr/>
                    <a:lstStyle/>
                    <a:p>
                      <a:r>
                        <a:rPr lang="en-GB" sz="1400"/>
                        <a:t>Concern 2</a:t>
                      </a:r>
                    </a:p>
                  </a:txBody>
                  <a:tcPr>
                    <a:solidFill>
                      <a:schemeClr val="accent1"/>
                    </a:solidFill>
                  </a:tcPr>
                </a:tc>
                <a:tc>
                  <a:txBody>
                    <a:bodyPr/>
                    <a:lstStyle/>
                    <a:p>
                      <a:r>
                        <a:rPr lang="en-GB" sz="1400"/>
                        <a:t>General Wellbeing</a:t>
                      </a:r>
                    </a:p>
                  </a:txBody>
                  <a:tcPr>
                    <a:solidFill>
                      <a:schemeClr val="accent1"/>
                    </a:solidFill>
                  </a:tcPr>
                </a:tc>
                <a:extLst>
                  <a:ext uri="{0D108BD9-81ED-4DB2-BD59-A6C34878D82A}">
                    <a16:rowId xmlns:a16="http://schemas.microsoft.com/office/drawing/2014/main" val="1876915512"/>
                  </a:ext>
                </a:extLst>
              </a:tr>
              <a:tr h="464529">
                <a:tc>
                  <a:txBody>
                    <a:bodyPr/>
                    <a:lstStyle/>
                    <a:p>
                      <a:pPr algn="ctr"/>
                      <a:r>
                        <a:rPr lang="en-GB" sz="1200" b="1"/>
                        <a:t>Number completed pairs of pre and post MYCaW data</a:t>
                      </a:r>
                    </a:p>
                  </a:txBody>
                  <a:tcPr anchor="ctr"/>
                </a:tc>
                <a:tc>
                  <a:txBody>
                    <a:bodyPr/>
                    <a:lstStyle/>
                    <a:p>
                      <a:pPr algn="ctr"/>
                      <a:r>
                        <a:rPr lang="en-GB" sz="1600" b="1"/>
                        <a:t>133</a:t>
                      </a:r>
                    </a:p>
                  </a:txBody>
                  <a:tcPr anchor="ctr"/>
                </a:tc>
                <a:tc>
                  <a:txBody>
                    <a:bodyPr/>
                    <a:lstStyle/>
                    <a:p>
                      <a:pPr algn="ctr"/>
                      <a:r>
                        <a:rPr lang="en-GB" sz="1600" b="1"/>
                        <a:t>89</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a:t>133</a:t>
                      </a:r>
                    </a:p>
                  </a:txBody>
                  <a:tcPr anchor="ctr"/>
                </a:tc>
                <a:extLst>
                  <a:ext uri="{0D108BD9-81ED-4DB2-BD59-A6C34878D82A}">
                    <a16:rowId xmlns:a16="http://schemas.microsoft.com/office/drawing/2014/main" val="3569104225"/>
                  </a:ext>
                </a:extLst>
              </a:tr>
              <a:tr h="1728915">
                <a:tc>
                  <a:txBody>
                    <a:bodyPr/>
                    <a:lstStyle/>
                    <a:p>
                      <a:pPr algn="ctr"/>
                      <a:endParaRPr lang="en-GB" sz="1200" b="1"/>
                    </a:p>
                  </a:txBody>
                  <a:tcPr anchor="ctr"/>
                </a:tc>
                <a:tc>
                  <a:txBody>
                    <a:bodyPr/>
                    <a:lstStyle/>
                    <a:p>
                      <a:pPr algn="ctr"/>
                      <a:endParaRPr lang="en-GB" sz="1100"/>
                    </a:p>
                    <a:p>
                      <a:pPr algn="ctr"/>
                      <a:endParaRPr lang="en-GB" sz="1100"/>
                    </a:p>
                    <a:p>
                      <a:pPr algn="ctr"/>
                      <a:endParaRPr lang="en-GB" sz="1100"/>
                    </a:p>
                    <a:p>
                      <a:pPr algn="ctr"/>
                      <a:endParaRPr lang="en-GB" sz="1100"/>
                    </a:p>
                    <a:p>
                      <a:pPr algn="ctr"/>
                      <a:endParaRPr lang="en-GB" sz="1100"/>
                    </a:p>
                    <a:p>
                      <a:pPr algn="ctr"/>
                      <a:endParaRPr lang="en-GB" sz="1100"/>
                    </a:p>
                    <a:p>
                      <a:pPr algn="ctr"/>
                      <a:endParaRPr lang="en-GB" sz="1100"/>
                    </a:p>
                    <a:p>
                      <a:pPr algn="ctr"/>
                      <a:endParaRPr lang="en-GB" sz="1100"/>
                    </a:p>
                    <a:p>
                      <a:pPr algn="ctr"/>
                      <a:endParaRPr lang="en-GB" sz="1100"/>
                    </a:p>
                    <a:p>
                      <a:pPr algn="ctr"/>
                      <a:endParaRPr lang="en-GB" sz="1100"/>
                    </a:p>
                    <a:p>
                      <a:pPr algn="ctr"/>
                      <a:endParaRPr lang="en-GB" sz="1100"/>
                    </a:p>
                  </a:txBody>
                  <a:tcPr anchor="ctr"/>
                </a:tc>
                <a:tc>
                  <a:txBody>
                    <a:bodyPr/>
                    <a:lstStyle/>
                    <a:p>
                      <a:pPr algn="ctr"/>
                      <a:endParaRPr lang="en-GB" sz="1100"/>
                    </a:p>
                  </a:txBody>
                  <a:tcPr anchor="ctr"/>
                </a:tc>
                <a:tc>
                  <a:txBody>
                    <a:bodyPr/>
                    <a:lstStyle/>
                    <a:p>
                      <a:pPr algn="ctr"/>
                      <a:endParaRPr lang="en-GB" sz="1100"/>
                    </a:p>
                  </a:txBody>
                  <a:tcPr anchor="ctr"/>
                </a:tc>
                <a:extLst>
                  <a:ext uri="{0D108BD9-81ED-4DB2-BD59-A6C34878D82A}">
                    <a16:rowId xmlns:a16="http://schemas.microsoft.com/office/drawing/2014/main" val="2872087671"/>
                  </a:ext>
                </a:extLst>
              </a:tr>
              <a:tr h="626221">
                <a:tc rowSpan="2">
                  <a:txBody>
                    <a:bodyPr/>
                    <a:lstStyle/>
                    <a:p>
                      <a:pPr algn="ctr"/>
                      <a:r>
                        <a:rPr lang="en-GB" sz="1200" b="1"/>
                        <a:t>Mean change in scores</a:t>
                      </a:r>
                    </a:p>
                  </a:txBody>
                  <a:tcPr anchor="ctr"/>
                </a:tc>
                <a:tc>
                  <a:txBody>
                    <a:bodyPr/>
                    <a:lstStyle/>
                    <a:p>
                      <a:pPr algn="ctr"/>
                      <a:r>
                        <a:rPr lang="en-GB" sz="1600" b="1"/>
                        <a:t>-2.6                                                                     </a:t>
                      </a:r>
                      <a:r>
                        <a:rPr lang="en-GB" sz="1200" b="1"/>
                        <a:t>greater change than overall PN population average (-2.1)</a:t>
                      </a:r>
                      <a:endParaRPr lang="en-GB" sz="1600" b="1"/>
                    </a:p>
                  </a:txBody>
                  <a:tcPr anchor="ctr">
                    <a:solidFill>
                      <a:srgbClr val="FFC000"/>
                    </a:solidFill>
                  </a:tcPr>
                </a:tc>
                <a:tc>
                  <a:txBody>
                    <a:bodyPr/>
                    <a:lstStyle/>
                    <a:p>
                      <a:pPr algn="ctr"/>
                      <a:r>
                        <a:rPr lang="en-GB" sz="1600" b="1"/>
                        <a:t>-2.6                                                      </a:t>
                      </a:r>
                      <a:r>
                        <a:rPr lang="en-GB" sz="1200" b="1"/>
                        <a:t>greater change than overall PN population average (-1.9)</a:t>
                      </a:r>
                      <a:endParaRPr lang="en-GB" sz="1600" b="1"/>
                    </a:p>
                  </a:txBody>
                  <a:tcPr anchor="ctr">
                    <a:solidFill>
                      <a:srgbClr val="FFC000"/>
                    </a:solidFill>
                  </a:tcPr>
                </a:tc>
                <a:tc>
                  <a:txBody>
                    <a:bodyPr/>
                    <a:lstStyle/>
                    <a:p>
                      <a:pPr algn="ctr"/>
                      <a:r>
                        <a:rPr lang="en-GB" sz="1600" b="1"/>
                        <a:t>-1.6                                                   </a:t>
                      </a:r>
                      <a:r>
                        <a:rPr lang="en-GB" sz="1200" b="1"/>
                        <a:t>greater change than overall PN population average (-1.3)</a:t>
                      </a:r>
                      <a:endParaRPr lang="en-GB" sz="1600" b="1"/>
                    </a:p>
                  </a:txBody>
                  <a:tcPr anchor="ctr">
                    <a:solidFill>
                      <a:srgbClr val="FFC000"/>
                    </a:solidFill>
                  </a:tcPr>
                </a:tc>
                <a:extLst>
                  <a:ext uri="{0D108BD9-81ED-4DB2-BD59-A6C34878D82A}">
                    <a16:rowId xmlns:a16="http://schemas.microsoft.com/office/drawing/2014/main" val="2894437343"/>
                  </a:ext>
                </a:extLst>
              </a:tr>
              <a:tr h="304580">
                <a:tc vMerge="1">
                  <a:txBody>
                    <a:bodyPr/>
                    <a:lstStyle/>
                    <a:p>
                      <a:endParaRPr lang="en-GB" sz="1100" b="1"/>
                    </a:p>
                  </a:txBody>
                  <a:tcPr/>
                </a:tc>
                <a:tc>
                  <a:txBody>
                    <a:bodyPr/>
                    <a:lstStyle/>
                    <a:p>
                      <a:pPr algn="ctr"/>
                      <a:endParaRPr lang="en-GB" sz="1100" b="1"/>
                    </a:p>
                  </a:txBody>
                  <a:tcPr anchor="ctr">
                    <a:solidFill>
                      <a:srgbClr val="FFC000"/>
                    </a:solidFill>
                  </a:tcPr>
                </a:tc>
                <a:tc>
                  <a:txBody>
                    <a:bodyPr/>
                    <a:lstStyle/>
                    <a:p>
                      <a:pPr algn="ctr"/>
                      <a:endParaRPr lang="en-GB" sz="1100" b="1"/>
                    </a:p>
                  </a:txBody>
                  <a:tcPr anchor="ctr">
                    <a:solidFill>
                      <a:srgbClr val="FFC000"/>
                    </a:solidFill>
                  </a:tcPr>
                </a:tc>
                <a:tc>
                  <a:txBody>
                    <a:bodyPr/>
                    <a:lstStyle/>
                    <a:p>
                      <a:pPr algn="ctr"/>
                      <a:endParaRPr lang="en-GB" sz="1100" b="1"/>
                    </a:p>
                  </a:txBody>
                  <a:tcPr anchor="ctr">
                    <a:solidFill>
                      <a:srgbClr val="FFC000"/>
                    </a:solidFill>
                  </a:tcPr>
                </a:tc>
                <a:extLst>
                  <a:ext uri="{0D108BD9-81ED-4DB2-BD59-A6C34878D82A}">
                    <a16:rowId xmlns:a16="http://schemas.microsoft.com/office/drawing/2014/main" val="714535261"/>
                  </a:ext>
                </a:extLst>
              </a:tr>
              <a:tr h="1157148">
                <a:tc>
                  <a:txBody>
                    <a:bodyPr/>
                    <a:lstStyle/>
                    <a:p>
                      <a:pPr algn="ctr"/>
                      <a:r>
                        <a:rPr lang="en-GB" sz="1200" b="1"/>
                        <a:t>Is this change statistically significant?</a:t>
                      </a:r>
                    </a:p>
                  </a:txBody>
                  <a:tcPr anchor="ctr"/>
                </a:tc>
                <a:tc gridSpan="3">
                  <a:txBody>
                    <a:bodyPr/>
                    <a:lstStyle/>
                    <a:p>
                      <a:pPr algn="l">
                        <a:lnSpc>
                          <a:spcPct val="100000"/>
                        </a:lnSpc>
                      </a:pPr>
                      <a:r>
                        <a:rPr lang="en-GB" sz="1600" b="1"/>
                        <a:t>Paired t test – applying a cut off value for statistical significance of p=0.05 </a:t>
                      </a:r>
                      <a:endParaRPr lang="en-GB" sz="1600"/>
                    </a:p>
                    <a:p>
                      <a:pPr algn="l">
                        <a:lnSpc>
                          <a:spcPct val="100000"/>
                        </a:lnSpc>
                      </a:pPr>
                      <a:r>
                        <a:rPr lang="en-GB" sz="1600" b="1" u="sng"/>
                        <a:t>P=&gt;0.01 </a:t>
                      </a:r>
                      <a:r>
                        <a:rPr lang="en-GB" sz="1600" b="1" u="none"/>
                        <a:t>implying high significance </a:t>
                      </a:r>
                      <a:r>
                        <a:rPr lang="en-GB" sz="1600"/>
                        <a:t>and therefore the null hypothesis: ‘There is no difference between pre, and post scores’ can be rejected. </a:t>
                      </a:r>
                      <a:r>
                        <a:rPr lang="en-GB" sz="1800" b="1" u="none" kern="1200">
                          <a:solidFill>
                            <a:srgbClr val="C00000"/>
                          </a:solidFill>
                        </a:rPr>
                        <a:t>The change in scores are </a:t>
                      </a:r>
                      <a:r>
                        <a:rPr lang="en-GB" sz="1800" b="1" u="sng" kern="1200">
                          <a:solidFill>
                            <a:srgbClr val="C00000"/>
                          </a:solidFill>
                        </a:rPr>
                        <a:t>statistically </a:t>
                      </a:r>
                      <a:r>
                        <a:rPr lang="en-GB" sz="1800" b="1" u="none" kern="1200">
                          <a:solidFill>
                            <a:srgbClr val="C00000"/>
                          </a:solidFill>
                        </a:rPr>
                        <a:t>significant*</a:t>
                      </a:r>
                      <a:r>
                        <a:rPr lang="en-GB" sz="1800">
                          <a:solidFill>
                            <a:srgbClr val="C00000"/>
                          </a:solidFill>
                        </a:rPr>
                        <a:t>  </a:t>
                      </a:r>
                    </a:p>
                    <a:p>
                      <a:pPr algn="l">
                        <a:lnSpc>
                          <a:spcPct val="100000"/>
                        </a:lnSpc>
                      </a:pPr>
                      <a:r>
                        <a:rPr lang="en-GB" sz="1100"/>
                        <a:t>*acknowledging Concern 2 has fewer than 100 paired data sets, so there is insufficient data to draw a powered-analysis conclusion</a:t>
                      </a:r>
                      <a:endParaRPr lang="en-GB" sz="1800"/>
                    </a:p>
                  </a:txBody>
                  <a:tcPr anchor="ctr"/>
                </a:tc>
                <a:tc hMerge="1">
                  <a:txBody>
                    <a:bodyPr/>
                    <a:lstStyle/>
                    <a:p>
                      <a:endParaRPr lang="en-GB" sz="1100" i="0"/>
                    </a:p>
                  </a:txBody>
                  <a:tcPr/>
                </a:tc>
                <a:tc hMerge="1">
                  <a:txBody>
                    <a:bodyPr/>
                    <a:lstStyle/>
                    <a:p>
                      <a:endParaRPr lang="en-GB" sz="1600" b="1" i="0" u="sng" kern="1200">
                        <a:solidFill>
                          <a:srgbClr val="FF0000"/>
                        </a:solidFill>
                        <a:latin typeface="+mn-lt"/>
                        <a:ea typeface="+mn-ea"/>
                        <a:cs typeface="+mn-cs"/>
                      </a:endParaRPr>
                    </a:p>
                  </a:txBody>
                  <a:tcPr/>
                </a:tc>
                <a:extLst>
                  <a:ext uri="{0D108BD9-81ED-4DB2-BD59-A6C34878D82A}">
                    <a16:rowId xmlns:a16="http://schemas.microsoft.com/office/drawing/2014/main" val="1987552160"/>
                  </a:ext>
                </a:extLst>
              </a:tr>
              <a:tr h="4877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t>% of participants showing improvement</a:t>
                      </a:r>
                    </a:p>
                  </a:txBody>
                  <a:tcPr anchor="ctr"/>
                </a:tc>
                <a:tc>
                  <a:txBody>
                    <a:bodyPr/>
                    <a:lstStyle/>
                    <a:p>
                      <a:pPr algn="ctr"/>
                      <a:r>
                        <a:rPr lang="en-GB" sz="1600" b="1"/>
                        <a:t>86%</a:t>
                      </a:r>
                    </a:p>
                  </a:txBody>
                  <a:tcPr anchor="ctr"/>
                </a:tc>
                <a:tc>
                  <a:txBody>
                    <a:bodyPr/>
                    <a:lstStyle/>
                    <a:p>
                      <a:pPr algn="ctr"/>
                      <a:r>
                        <a:rPr lang="en-GB" sz="1600" b="1"/>
                        <a:t>82%</a:t>
                      </a:r>
                    </a:p>
                  </a:txBody>
                  <a:tcPr anchor="ctr"/>
                </a:tc>
                <a:tc>
                  <a:txBody>
                    <a:bodyPr/>
                    <a:lstStyle/>
                    <a:p>
                      <a:pPr algn="ctr"/>
                      <a:r>
                        <a:rPr lang="en-GB" sz="1600" b="1"/>
                        <a:t>80%</a:t>
                      </a:r>
                    </a:p>
                  </a:txBody>
                  <a:tcPr anchor="ctr"/>
                </a:tc>
                <a:extLst>
                  <a:ext uri="{0D108BD9-81ED-4DB2-BD59-A6C34878D82A}">
                    <a16:rowId xmlns:a16="http://schemas.microsoft.com/office/drawing/2014/main" val="2738151402"/>
                  </a:ext>
                </a:extLst>
              </a:tr>
              <a:tr h="4413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t>% of participants showing no change</a:t>
                      </a:r>
                    </a:p>
                  </a:txBody>
                  <a:tcPr anchor="ctr"/>
                </a:tc>
                <a:tc>
                  <a:txBody>
                    <a:bodyPr/>
                    <a:lstStyle/>
                    <a:p>
                      <a:pPr algn="ctr"/>
                      <a:r>
                        <a:rPr lang="en-GB" sz="1600" b="1"/>
                        <a:t>13%</a:t>
                      </a:r>
                    </a:p>
                  </a:txBody>
                  <a:tcPr anchor="ctr"/>
                </a:tc>
                <a:tc>
                  <a:txBody>
                    <a:bodyPr/>
                    <a:lstStyle/>
                    <a:p>
                      <a:pPr algn="ctr"/>
                      <a:r>
                        <a:rPr lang="en-GB" sz="1600" b="1"/>
                        <a:t>17%</a:t>
                      </a:r>
                    </a:p>
                  </a:txBody>
                  <a:tcPr anchor="ctr"/>
                </a:tc>
                <a:tc>
                  <a:txBody>
                    <a:bodyPr/>
                    <a:lstStyle/>
                    <a:p>
                      <a:pPr algn="ctr"/>
                      <a:r>
                        <a:rPr lang="en-GB" sz="1600" b="1"/>
                        <a:t>16%</a:t>
                      </a:r>
                    </a:p>
                  </a:txBody>
                  <a:tcPr anchor="ctr"/>
                </a:tc>
                <a:extLst>
                  <a:ext uri="{0D108BD9-81ED-4DB2-BD59-A6C34878D82A}">
                    <a16:rowId xmlns:a16="http://schemas.microsoft.com/office/drawing/2014/main" val="3378532018"/>
                  </a:ext>
                </a:extLst>
              </a:tr>
              <a:tr h="4084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t>% of participants showing deterioration</a:t>
                      </a:r>
                    </a:p>
                  </a:txBody>
                  <a:tcPr anchor="ctr"/>
                </a:tc>
                <a:tc>
                  <a:txBody>
                    <a:bodyPr/>
                    <a:lstStyle/>
                    <a:p>
                      <a:pPr algn="ctr"/>
                      <a:r>
                        <a:rPr lang="en-GB" sz="1600" b="1"/>
                        <a:t>1%</a:t>
                      </a:r>
                    </a:p>
                  </a:txBody>
                  <a:tcPr anchor="ctr"/>
                </a:tc>
                <a:tc>
                  <a:txBody>
                    <a:bodyPr/>
                    <a:lstStyle/>
                    <a:p>
                      <a:pPr algn="ctr"/>
                      <a:r>
                        <a:rPr lang="en-GB" sz="1600" b="1"/>
                        <a:t>1%</a:t>
                      </a:r>
                    </a:p>
                  </a:txBody>
                  <a:tcPr anchor="ctr"/>
                </a:tc>
                <a:tc>
                  <a:txBody>
                    <a:bodyPr/>
                    <a:lstStyle/>
                    <a:p>
                      <a:pPr algn="ctr"/>
                      <a:r>
                        <a:rPr lang="en-GB" sz="1600" b="1"/>
                        <a:t>4%</a:t>
                      </a:r>
                    </a:p>
                  </a:txBody>
                  <a:tcPr anchor="ctr"/>
                </a:tc>
                <a:extLst>
                  <a:ext uri="{0D108BD9-81ED-4DB2-BD59-A6C34878D82A}">
                    <a16:rowId xmlns:a16="http://schemas.microsoft.com/office/drawing/2014/main" val="1886305004"/>
                  </a:ext>
                </a:extLst>
              </a:tr>
            </a:tbl>
          </a:graphicData>
        </a:graphic>
      </p:graphicFrame>
      <p:sp>
        <p:nvSpPr>
          <p:cNvPr id="4" name="TextBox 3">
            <a:extLst>
              <a:ext uri="{FF2B5EF4-FFF2-40B4-BE49-F238E27FC236}">
                <a16:creationId xmlns:a16="http://schemas.microsoft.com/office/drawing/2014/main" id="{47B4BEAC-E140-877C-3704-ACCBE7E419F4}"/>
              </a:ext>
            </a:extLst>
          </p:cNvPr>
          <p:cNvSpPr txBox="1"/>
          <p:nvPr/>
        </p:nvSpPr>
        <p:spPr>
          <a:xfrm>
            <a:off x="3411802" y="3890665"/>
            <a:ext cx="7435816" cy="307777"/>
          </a:xfrm>
          <a:prstGeom prst="rect">
            <a:avLst/>
          </a:prstGeom>
          <a:noFill/>
        </p:spPr>
        <p:txBody>
          <a:bodyPr wrap="square">
            <a:spAutoFit/>
          </a:bodyPr>
          <a:lstStyle/>
          <a:p>
            <a:r>
              <a:rPr lang="en-GB" sz="1400"/>
              <a:t>Changes in MYCaW of </a:t>
            </a:r>
            <a:r>
              <a:rPr lang="en-GB" sz="1400" b="1"/>
              <a:t>over 0.7 – 1.0 </a:t>
            </a:r>
            <a:r>
              <a:rPr lang="en-GB" sz="1400"/>
              <a:t>imply </a:t>
            </a:r>
            <a:r>
              <a:rPr lang="en-GB" sz="1400" b="1" u="sng">
                <a:solidFill>
                  <a:srgbClr val="C00000"/>
                </a:solidFill>
              </a:rPr>
              <a:t>clinical</a:t>
            </a:r>
            <a:r>
              <a:rPr lang="en-GB" sz="1400" b="1">
                <a:solidFill>
                  <a:srgbClr val="C00000"/>
                </a:solidFill>
              </a:rPr>
              <a:t> significance </a:t>
            </a:r>
            <a:r>
              <a:rPr lang="en-GB" sz="1050"/>
              <a:t>(Paterson, 1996; Seers et al, 2009). </a:t>
            </a:r>
            <a:endParaRPr lang="en-GB" sz="1400"/>
          </a:p>
        </p:txBody>
      </p:sp>
      <p:graphicFrame>
        <p:nvGraphicFramePr>
          <p:cNvPr id="10" name="Chart 9" descr="Chart">
            <a:extLst>
              <a:ext uri="{FF2B5EF4-FFF2-40B4-BE49-F238E27FC236}">
                <a16:creationId xmlns:a16="http://schemas.microsoft.com/office/drawing/2014/main" id="{7BCC85B6-C5E6-80FB-27FE-6C2A4B2AB3F7}"/>
              </a:ext>
            </a:extLst>
          </p:cNvPr>
          <p:cNvGraphicFramePr/>
          <p:nvPr>
            <p:extLst>
              <p:ext uri="{D42A27DB-BD31-4B8C-83A1-F6EECF244321}">
                <p14:modId xmlns:p14="http://schemas.microsoft.com/office/powerpoint/2010/main" val="2618040300"/>
              </p:ext>
            </p:extLst>
          </p:nvPr>
        </p:nvGraphicFramePr>
        <p:xfrm>
          <a:off x="3151655" y="1295905"/>
          <a:ext cx="2194560" cy="19980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descr="Chart">
            <a:extLst>
              <a:ext uri="{FF2B5EF4-FFF2-40B4-BE49-F238E27FC236}">
                <a16:creationId xmlns:a16="http://schemas.microsoft.com/office/drawing/2014/main" id="{FAC52EDF-4DB4-E570-4CAF-6F5DA06B3A59}"/>
              </a:ext>
            </a:extLst>
          </p:cNvPr>
          <p:cNvGraphicFramePr/>
          <p:nvPr>
            <p:extLst>
              <p:ext uri="{D42A27DB-BD31-4B8C-83A1-F6EECF244321}">
                <p14:modId xmlns:p14="http://schemas.microsoft.com/office/powerpoint/2010/main" val="2878665921"/>
              </p:ext>
            </p:extLst>
          </p:nvPr>
        </p:nvGraphicFramePr>
        <p:xfrm>
          <a:off x="6351023" y="1295905"/>
          <a:ext cx="1950560" cy="199803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descr="Chart">
            <a:extLst>
              <a:ext uri="{FF2B5EF4-FFF2-40B4-BE49-F238E27FC236}">
                <a16:creationId xmlns:a16="http://schemas.microsoft.com/office/drawing/2014/main" id="{FB664B49-DDDA-3A9D-4488-67004DF82DF2}"/>
              </a:ext>
            </a:extLst>
          </p:cNvPr>
          <p:cNvGraphicFramePr/>
          <p:nvPr>
            <p:extLst>
              <p:ext uri="{D42A27DB-BD31-4B8C-83A1-F6EECF244321}">
                <p14:modId xmlns:p14="http://schemas.microsoft.com/office/powerpoint/2010/main" val="1092148301"/>
              </p:ext>
            </p:extLst>
          </p:nvPr>
        </p:nvGraphicFramePr>
        <p:xfrm>
          <a:off x="8803987" y="1295904"/>
          <a:ext cx="1950560" cy="1998031"/>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a:extLst>
              <a:ext uri="{FF2B5EF4-FFF2-40B4-BE49-F238E27FC236}">
                <a16:creationId xmlns:a16="http://schemas.microsoft.com/office/drawing/2014/main" id="{AAD6DB35-CCC2-A1E8-567D-1702D97A506B}"/>
              </a:ext>
            </a:extLst>
          </p:cNvPr>
          <p:cNvSpPr txBox="1"/>
          <p:nvPr/>
        </p:nvSpPr>
        <p:spPr>
          <a:xfrm>
            <a:off x="124665" y="0"/>
            <a:ext cx="11385461" cy="461665"/>
          </a:xfrm>
          <a:prstGeom prst="rect">
            <a:avLst/>
          </a:prstGeom>
          <a:noFill/>
        </p:spPr>
        <p:txBody>
          <a:bodyPr wrap="square" lIns="91440" tIns="45720" rIns="91440" bIns="45720" rtlCol="0" anchor="t">
            <a:spAutoFit/>
          </a:bodyPr>
          <a:lstStyle/>
          <a:p>
            <a:r>
              <a:rPr lang="en-GB" sz="2400" b="1">
                <a:solidFill>
                  <a:schemeClr val="accent2"/>
                </a:solidFill>
              </a:rPr>
              <a:t>East Cambridgeshire Ageing Well Programme: </a:t>
            </a:r>
            <a:r>
              <a:rPr lang="en-GB" sz="2400" b="1"/>
              <a:t>Overview of MYCaW scores</a:t>
            </a:r>
          </a:p>
        </p:txBody>
      </p:sp>
    </p:spTree>
    <p:extLst>
      <p:ext uri="{BB962C8B-B14F-4D97-AF65-F5344CB8AC3E}">
        <p14:creationId xmlns:p14="http://schemas.microsoft.com/office/powerpoint/2010/main" val="1631481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546DA-179B-F562-B7B2-39661D19A7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197BE25-0E8C-6D51-F28A-95F8E6941CA9}"/>
              </a:ext>
            </a:extLst>
          </p:cNvPr>
          <p:cNvSpPr txBox="1"/>
          <p:nvPr/>
        </p:nvSpPr>
        <p:spPr>
          <a:xfrm>
            <a:off x="537028" y="717731"/>
            <a:ext cx="11299371"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baseline="0">
                <a:latin typeface="Aptos Display"/>
              </a:rPr>
              <a:t>East Cambridgeshire Ageing Well Programme</a:t>
            </a:r>
            <a:r>
              <a:rPr lang="en-GB" sz="3200" b="1" baseline="0">
                <a:latin typeface="Aptos Display"/>
              </a:rPr>
              <a:t>: </a:t>
            </a:r>
            <a:r>
              <a:rPr lang="en-GB" sz="2400" b="1" baseline="0">
                <a:latin typeface="Aptos Display"/>
              </a:rPr>
              <a:t>What have we learnt?</a:t>
            </a:r>
            <a:r>
              <a:rPr sz="1800">
                <a:latin typeface="Aptos Display"/>
                <a:ea typeface="Aptos Display"/>
                <a:cs typeface="Aptos Display"/>
              </a:rPr>
              <a:t>​</a:t>
            </a:r>
            <a:br>
              <a:rPr sz="1800">
                <a:latin typeface="Aptos Display"/>
                <a:ea typeface="Aptos Display"/>
                <a:cs typeface="Aptos Display"/>
              </a:rPr>
            </a:br>
            <a:endParaRPr lang="en-GB">
              <a:solidFill>
                <a:srgbClr val="000000"/>
              </a:solidFill>
              <a:latin typeface="Aptos Display"/>
            </a:endParaRPr>
          </a:p>
          <a:p>
            <a:r>
              <a:rPr lang="en-GB" sz="2000" b="1">
                <a:solidFill>
                  <a:srgbClr val="23C103"/>
                </a:solidFill>
                <a:latin typeface="Aptos Display"/>
              </a:rPr>
              <a:t>Appreciative Enquiry</a:t>
            </a:r>
            <a:r>
              <a:rPr lang="en-GB" sz="2000" b="1" baseline="0">
                <a:solidFill>
                  <a:srgbClr val="23C103"/>
                </a:solidFill>
                <a:latin typeface="Aptos Display"/>
              </a:rPr>
              <a:t> </a:t>
            </a:r>
            <a:r>
              <a:rPr lang="en-GB" sz="2000" b="1">
                <a:solidFill>
                  <a:srgbClr val="23C103"/>
                </a:solidFill>
                <a:latin typeface="Aptos Display"/>
              </a:rPr>
              <a:t> </a:t>
            </a:r>
            <a:r>
              <a:rPr lang="en-GB" sz="2000" b="1" baseline="0">
                <a:solidFill>
                  <a:srgbClr val="23C103"/>
                </a:solidFill>
                <a:latin typeface="Aptos Display"/>
              </a:rPr>
              <a:t>with older people across East Cambridgeshire</a:t>
            </a:r>
            <a:r>
              <a:rPr sz="2000" b="1">
                <a:solidFill>
                  <a:srgbClr val="23C103"/>
                </a:solidFill>
                <a:latin typeface="Aptos Display"/>
                <a:ea typeface="Aptos Display"/>
                <a:cs typeface="Aptos Display"/>
              </a:rPr>
              <a:t>​</a:t>
            </a:r>
            <a:r>
              <a:rPr lang="en-GB" sz="2000" b="1">
                <a:solidFill>
                  <a:srgbClr val="23C103"/>
                </a:solidFill>
                <a:latin typeface="Aptos Display"/>
                <a:ea typeface="Aptos Display"/>
                <a:cs typeface="Aptos Display"/>
              </a:rPr>
              <a:t> - What Matters Most</a:t>
            </a:r>
          </a:p>
          <a:p>
            <a:pPr marL="285750" indent="-285750">
              <a:buFont typeface="Arial"/>
              <a:buChar char="•"/>
            </a:pPr>
            <a:r>
              <a:rPr lang="en-GB">
                <a:latin typeface="Aptos Display"/>
              </a:rPr>
              <a:t>A Place to call home</a:t>
            </a:r>
            <a:endParaRPr lang="en-GB"/>
          </a:p>
          <a:p>
            <a:pPr marL="285750" indent="-285750">
              <a:buFont typeface="Arial"/>
              <a:buChar char="•"/>
            </a:pPr>
            <a:r>
              <a:rPr lang="en-GB">
                <a:latin typeface="Aptos Display"/>
              </a:rPr>
              <a:t>A sense of purpose</a:t>
            </a:r>
          </a:p>
          <a:p>
            <a:pPr marL="285750" indent="-285750">
              <a:buFont typeface="Arial"/>
              <a:buChar char="•"/>
            </a:pPr>
            <a:r>
              <a:rPr lang="en-GB">
                <a:latin typeface="Aptos Display"/>
              </a:rPr>
              <a:t>Family and friends</a:t>
            </a:r>
          </a:p>
          <a:p>
            <a:pPr marL="285750" indent="-285750">
              <a:buFont typeface="Arial"/>
              <a:buChar char="•"/>
            </a:pPr>
            <a:r>
              <a:rPr lang="en-GB" err="1">
                <a:latin typeface="Aptos Display"/>
              </a:rPr>
              <a:t>MYCaW</a:t>
            </a:r>
            <a:r>
              <a:rPr lang="en-GB">
                <a:latin typeface="Aptos Display"/>
              </a:rPr>
              <a:t> shows the improvements people have made to their own health and wellbeing</a:t>
            </a:r>
          </a:p>
          <a:p>
            <a:pPr marL="285750" indent="-285750">
              <a:buFont typeface="Arial"/>
              <a:buChar char="•"/>
            </a:pPr>
            <a:endParaRPr lang="en-GB">
              <a:solidFill>
                <a:srgbClr val="000000"/>
              </a:solidFill>
              <a:latin typeface="Aptos Display"/>
            </a:endParaRPr>
          </a:p>
          <a:p>
            <a:r>
              <a:rPr lang="en-GB" sz="2000" b="1">
                <a:solidFill>
                  <a:srgbClr val="3737F9"/>
                </a:solidFill>
                <a:latin typeface="Aptos Display"/>
              </a:rPr>
              <a:t>Appreciative Enquiry with our Integrated Neighbourhood Workforce. Our way of working: </a:t>
            </a:r>
            <a:endParaRPr lang="en-GB" b="1">
              <a:solidFill>
                <a:srgbClr val="3737F9"/>
              </a:solidFill>
              <a:latin typeface="Aptos Display"/>
            </a:endParaRPr>
          </a:p>
          <a:p>
            <a:pPr marL="285750" indent="-285750">
              <a:buFont typeface="Arial" panose="020B0604020202020204" pitchFamily="34" charset="0"/>
              <a:buChar char="•"/>
            </a:pPr>
            <a:r>
              <a:rPr lang="en-GB">
                <a:latin typeface="Aptos Display"/>
              </a:rPr>
              <a:t>Improves mental wellbeing  –staff can see that their work is making a difference through </a:t>
            </a:r>
            <a:r>
              <a:rPr lang="en-GB" err="1">
                <a:latin typeface="Aptos Display"/>
              </a:rPr>
              <a:t>MYCaW</a:t>
            </a:r>
            <a:endParaRPr lang="en-GB">
              <a:latin typeface="Aptos Display"/>
            </a:endParaRPr>
          </a:p>
          <a:p>
            <a:pPr marL="285750" indent="-285750">
              <a:buFont typeface="Arial" panose="020B0604020202020204" pitchFamily="34" charset="0"/>
              <a:buChar char="•"/>
            </a:pPr>
            <a:r>
              <a:rPr lang="en-GB">
                <a:latin typeface="Aptos Display"/>
              </a:rPr>
              <a:t>Improves mental wellbeing – staff can see that they are providing the best possible offer of support based on what matters most to the person</a:t>
            </a:r>
          </a:p>
          <a:p>
            <a:pPr marL="285750" indent="-285750">
              <a:buFont typeface="Arial"/>
              <a:buChar char="•"/>
            </a:pPr>
            <a:r>
              <a:rPr lang="en-GB">
                <a:latin typeface="Aptos Display"/>
              </a:rPr>
              <a:t>Consistency of language and approach helps buy into our way of working</a:t>
            </a:r>
          </a:p>
          <a:p>
            <a:pPr marL="285750" indent="-285750">
              <a:buFont typeface="Arial"/>
              <a:buChar char="•"/>
            </a:pPr>
            <a:r>
              <a:rPr lang="en-GB">
                <a:latin typeface="Aptos Display"/>
              </a:rPr>
              <a:t>Our way of working reduces referrals, handoffs and significant time saved chasing emails and contacts</a:t>
            </a:r>
          </a:p>
          <a:p>
            <a:pPr marL="285750" indent="-285750">
              <a:buFont typeface="Arial"/>
              <a:buChar char="•"/>
            </a:pPr>
            <a:r>
              <a:rPr lang="en-GB">
                <a:latin typeface="Aptos Display"/>
              </a:rPr>
              <a:t>Meeting f2f with shared learning and training opportunities means people identify as one team</a:t>
            </a:r>
          </a:p>
          <a:p>
            <a:pPr marL="285750" indent="-285750">
              <a:buFont typeface="Arial"/>
              <a:buChar char="•"/>
            </a:pPr>
            <a:r>
              <a:rPr lang="en-GB">
                <a:latin typeface="Aptos Display"/>
              </a:rPr>
              <a:t>Sharing risk and responsibility creates safety to work as one team. </a:t>
            </a:r>
          </a:p>
          <a:p>
            <a:pPr marL="285750" indent="-285750">
              <a:buFont typeface="Arial"/>
              <a:buChar char="•"/>
            </a:pPr>
            <a:r>
              <a:rPr lang="en-GB">
                <a:latin typeface="Aptos Display"/>
              </a:rPr>
              <a:t>Need for increased adoption of Clinical Frailty Scale across organisations and clinical and non-clinical workforces</a:t>
            </a:r>
          </a:p>
          <a:p>
            <a:pPr marL="285750" indent="-285750">
              <a:buFont typeface="Arial"/>
              <a:buChar char="•"/>
            </a:pPr>
            <a:endParaRPr lang="en-GB">
              <a:latin typeface="Aptos Display"/>
            </a:endParaRPr>
          </a:p>
        </p:txBody>
      </p:sp>
      <p:pic>
        <p:nvPicPr>
          <p:cNvPr id="6" name="Picture 5" descr="A black background with blue text&#10;&#10;Description automatically generated">
            <a:extLst>
              <a:ext uri="{FF2B5EF4-FFF2-40B4-BE49-F238E27FC236}">
                <a16:creationId xmlns:a16="http://schemas.microsoft.com/office/drawing/2014/main" id="{8AA1FB4A-58CC-0C04-03DA-977B0B3B36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5616" y="3402"/>
            <a:ext cx="2806384" cy="935461"/>
          </a:xfrm>
          <a:prstGeom prst="rect">
            <a:avLst/>
          </a:prstGeom>
        </p:spPr>
      </p:pic>
    </p:spTree>
    <p:extLst>
      <p:ext uri="{BB962C8B-B14F-4D97-AF65-F5344CB8AC3E}">
        <p14:creationId xmlns:p14="http://schemas.microsoft.com/office/powerpoint/2010/main" val="2722893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1AE0B-E982-1015-A223-EFBF9AA7B40E}"/>
              </a:ext>
            </a:extLst>
          </p:cNvPr>
          <p:cNvSpPr>
            <a:spLocks noGrp="1"/>
          </p:cNvSpPr>
          <p:nvPr>
            <p:ph type="title"/>
          </p:nvPr>
        </p:nvSpPr>
        <p:spPr>
          <a:xfrm>
            <a:off x="486076" y="609896"/>
            <a:ext cx="11219848" cy="1088771"/>
          </a:xfrm>
        </p:spPr>
        <p:txBody>
          <a:bodyPr>
            <a:normAutofit/>
          </a:bodyPr>
          <a:lstStyle/>
          <a:p>
            <a:r>
              <a:rPr lang="en-GB" sz="2400" b="1">
                <a:solidFill>
                  <a:srgbClr val="0070C0"/>
                </a:solidFill>
                <a:latin typeface="Aptos Display" panose="020B0004020202020204" pitchFamily="34" charset="0"/>
                <a:ea typeface="+mn-ea"/>
                <a:cs typeface="+mn-cs"/>
              </a:rPr>
              <a:t>Progressing our Ageing Well Programme in East Cambridgeshire</a:t>
            </a:r>
            <a:r>
              <a:rPr lang="en-GB" sz="2400">
                <a:solidFill>
                  <a:schemeClr val="accent5"/>
                </a:solidFill>
                <a:latin typeface="Aptos Display" panose="020B0004020202020204" pitchFamily="34" charset="0"/>
              </a:rPr>
              <a:t>	</a:t>
            </a:r>
          </a:p>
        </p:txBody>
      </p:sp>
      <p:sp>
        <p:nvSpPr>
          <p:cNvPr id="3" name="Content Placeholder 2">
            <a:extLst>
              <a:ext uri="{FF2B5EF4-FFF2-40B4-BE49-F238E27FC236}">
                <a16:creationId xmlns:a16="http://schemas.microsoft.com/office/drawing/2014/main" id="{E9425648-E269-A6F9-8A8E-E7CDFB87B6FA}"/>
              </a:ext>
            </a:extLst>
          </p:cNvPr>
          <p:cNvSpPr>
            <a:spLocks noGrp="1"/>
          </p:cNvSpPr>
          <p:nvPr>
            <p:ph idx="1"/>
          </p:nvPr>
        </p:nvSpPr>
        <p:spPr>
          <a:xfrm>
            <a:off x="265015" y="1963062"/>
            <a:ext cx="8580601" cy="4894938"/>
          </a:xfrm>
        </p:spPr>
        <p:txBody>
          <a:bodyPr vert="horz" lIns="91440" tIns="45720" rIns="91440" bIns="45720" rtlCol="0" anchor="t">
            <a:normAutofit/>
          </a:bodyPr>
          <a:lstStyle/>
          <a:p>
            <a:r>
              <a:rPr lang="en-GB" sz="1900">
                <a:latin typeface="Aptos Display" panose="020B0004020202020204" pitchFamily="34" charset="0"/>
              </a:rPr>
              <a:t>Ageing Well Team maturation </a:t>
            </a:r>
          </a:p>
          <a:p>
            <a:r>
              <a:rPr lang="en-GB" sz="1900">
                <a:latin typeface="Aptos Display"/>
              </a:rPr>
              <a:t>Increasing the number of older/frail people that we proactively support with personalised care and support planning – Target 3% </a:t>
            </a:r>
          </a:p>
          <a:p>
            <a:r>
              <a:rPr lang="en-GB" sz="1900">
                <a:latin typeface="Aptos Display" panose="020B0004020202020204" pitchFamily="34" charset="0"/>
              </a:rPr>
              <a:t>Test and Learn Pilots</a:t>
            </a:r>
          </a:p>
          <a:p>
            <a:pPr lvl="1"/>
            <a:r>
              <a:rPr lang="en-GB" sz="1900">
                <a:latin typeface="Aptos Display" panose="020B0004020202020204" pitchFamily="34" charset="0"/>
              </a:rPr>
              <a:t>Support for people on memory assessment waiting lists and their carers (including a Community Appointment Day for people on memory assessment waiting lists and their carers, scheduled for Autumn)</a:t>
            </a:r>
          </a:p>
          <a:p>
            <a:pPr lvl="1"/>
            <a:r>
              <a:rPr lang="en-GB" sz="1900">
                <a:latin typeface="Aptos Display" panose="020B0004020202020204" pitchFamily="34" charset="0"/>
              </a:rPr>
              <a:t>Neighbourhood Coordination Junction: Proactive contact with people/carers/system partners on admission </a:t>
            </a:r>
            <a:r>
              <a:rPr lang="en-GB" sz="1900" b="1" u="sng">
                <a:latin typeface="Aptos Display" panose="020B0004020202020204" pitchFamily="34" charset="0"/>
              </a:rPr>
              <a:t>and </a:t>
            </a:r>
            <a:r>
              <a:rPr lang="en-GB" sz="1900">
                <a:latin typeface="Aptos Display" panose="020B0004020202020204" pitchFamily="34" charset="0"/>
              </a:rPr>
              <a:t>approaching discharge to maximise system capacity and continuity of care </a:t>
            </a:r>
          </a:p>
          <a:p>
            <a:r>
              <a:rPr lang="en-GB" sz="1900">
                <a:latin typeface="Aptos Display" panose="020B0004020202020204" pitchFamily="34" charset="0"/>
              </a:rPr>
              <a:t>Clinical Frailty Scale training and rollout </a:t>
            </a:r>
          </a:p>
          <a:p>
            <a:r>
              <a:rPr lang="en-GB" sz="1900">
                <a:latin typeface="Aptos Display" panose="020B0004020202020204" pitchFamily="34" charset="0"/>
              </a:rPr>
              <a:t>Neighbourhood Ageing Well and Frailty Workshop </a:t>
            </a:r>
          </a:p>
          <a:p>
            <a:r>
              <a:rPr lang="en-GB" sz="1900">
                <a:latin typeface="Aptos Display" panose="020B0004020202020204" pitchFamily="34" charset="0"/>
              </a:rPr>
              <a:t>Supporting role out of Mereside Medical Frailty Team across the neighbourhood </a:t>
            </a:r>
          </a:p>
          <a:p>
            <a:endParaRPr lang="en-GB"/>
          </a:p>
        </p:txBody>
      </p:sp>
      <p:pic>
        <p:nvPicPr>
          <p:cNvPr id="5" name="Picture 4" descr="A black background with blue text&#10;&#10;Description automatically generated">
            <a:extLst>
              <a:ext uri="{FF2B5EF4-FFF2-40B4-BE49-F238E27FC236}">
                <a16:creationId xmlns:a16="http://schemas.microsoft.com/office/drawing/2014/main" id="{CC259AA5-4A94-B424-5D72-FFFC1100DC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5616" y="218821"/>
            <a:ext cx="2806384" cy="935461"/>
          </a:xfrm>
          <a:prstGeom prst="rect">
            <a:avLst/>
          </a:prstGeom>
        </p:spPr>
      </p:pic>
      <p:pic>
        <p:nvPicPr>
          <p:cNvPr id="6" name="Picture 5">
            <a:extLst>
              <a:ext uri="{FF2B5EF4-FFF2-40B4-BE49-F238E27FC236}">
                <a16:creationId xmlns:a16="http://schemas.microsoft.com/office/drawing/2014/main" id="{1BFAFFDE-790E-533C-BCBE-3089E3F4D8BE}"/>
              </a:ext>
            </a:extLst>
          </p:cNvPr>
          <p:cNvPicPr>
            <a:picLocks noChangeAspect="1"/>
          </p:cNvPicPr>
          <p:nvPr/>
        </p:nvPicPr>
        <p:blipFill>
          <a:blip r:embed="rId3"/>
          <a:srcRect r="174" b="-170"/>
          <a:stretch>
            <a:fillRect/>
          </a:stretch>
        </p:blipFill>
        <p:spPr>
          <a:xfrm>
            <a:off x="8912993" y="2033780"/>
            <a:ext cx="3141045" cy="30557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36247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B067F4-AFC6-D0FC-C254-19B28134CFAB}"/>
              </a:ext>
            </a:extLst>
          </p:cNvPr>
          <p:cNvSpPr>
            <a:spLocks noGrp="1"/>
          </p:cNvSpPr>
          <p:nvPr>
            <p:ph type="body" sz="quarter" idx="13"/>
          </p:nvPr>
        </p:nvSpPr>
        <p:spPr>
          <a:xfrm>
            <a:off x="653370" y="2550260"/>
            <a:ext cx="8835961" cy="1930300"/>
          </a:xfrm>
        </p:spPr>
        <p:txBody>
          <a:bodyPr vert="horz" lIns="91440" tIns="45720" rIns="91440" bIns="45720" rtlCol="0" anchor="t">
            <a:normAutofit/>
          </a:bodyPr>
          <a:lstStyle/>
          <a:p>
            <a:pPr>
              <a:spcBef>
                <a:spcPts val="0"/>
              </a:spcBef>
            </a:pPr>
            <a:r>
              <a:rPr lang="en-US" sz="3200" b="1">
                <a:solidFill>
                  <a:schemeClr val="accent2"/>
                </a:solidFill>
                <a:latin typeface="Calibri"/>
                <a:ea typeface="Calibri"/>
                <a:cs typeface="Calibri"/>
              </a:rPr>
              <a:t>Integrated Neighbourhood</a:t>
            </a:r>
            <a:r>
              <a:rPr lang="en-US" sz="3200">
                <a:solidFill>
                  <a:schemeClr val="accent2"/>
                </a:solidFill>
                <a:latin typeface="Calibri"/>
                <a:ea typeface="Calibri"/>
                <a:cs typeface="Calibri"/>
              </a:rPr>
              <a:t> </a:t>
            </a:r>
            <a:r>
              <a:rPr lang="en-US" sz="3200" b="1">
                <a:solidFill>
                  <a:schemeClr val="accent2"/>
                </a:solidFill>
                <a:latin typeface="Calibri"/>
                <a:ea typeface="Calibri"/>
                <a:cs typeface="Calibri"/>
              </a:rPr>
              <a:t>Frailty Programme</a:t>
            </a:r>
          </a:p>
          <a:p>
            <a:pPr>
              <a:spcBef>
                <a:spcPts val="0"/>
              </a:spcBef>
            </a:pPr>
            <a:r>
              <a:rPr lang="en-US" sz="2400">
                <a:solidFill>
                  <a:schemeClr val="accent2"/>
                </a:solidFill>
                <a:latin typeface="Calibri"/>
                <a:ea typeface="Calibri"/>
                <a:cs typeface="Calibri"/>
              </a:rPr>
              <a:t>Building proactive frailty care across our PCNs</a:t>
            </a:r>
          </a:p>
        </p:txBody>
      </p:sp>
      <p:sp>
        <p:nvSpPr>
          <p:cNvPr id="3" name="Text Placeholder 2">
            <a:extLst>
              <a:ext uri="{FF2B5EF4-FFF2-40B4-BE49-F238E27FC236}">
                <a16:creationId xmlns:a16="http://schemas.microsoft.com/office/drawing/2014/main" id="{F048CC8A-6E5D-93C9-9E0D-3F55969CC15B}"/>
              </a:ext>
            </a:extLst>
          </p:cNvPr>
          <p:cNvSpPr>
            <a:spLocks noGrp="1"/>
          </p:cNvSpPr>
          <p:nvPr>
            <p:ph type="body" sz="quarter" idx="11"/>
          </p:nvPr>
        </p:nvSpPr>
        <p:spPr>
          <a:xfrm>
            <a:off x="653370" y="1325409"/>
            <a:ext cx="7829811" cy="647700"/>
          </a:xfrm>
        </p:spPr>
        <p:txBody>
          <a:bodyPr/>
          <a:lstStyle/>
          <a:p>
            <a:r>
              <a:rPr lang="en-GB">
                <a:solidFill>
                  <a:schemeClr val="accent2"/>
                </a:solidFill>
                <a:latin typeface="Calibri"/>
                <a:ea typeface="Calibri"/>
                <a:cs typeface="Calibri"/>
              </a:rPr>
              <a:t>Ely PCNs &amp; Mereside Medical </a:t>
            </a:r>
            <a:endParaRPr lang="en-GB">
              <a:solidFill>
                <a:schemeClr val="accent2"/>
              </a:solidFill>
            </a:endParaRPr>
          </a:p>
        </p:txBody>
      </p:sp>
      <p:sp>
        <p:nvSpPr>
          <p:cNvPr id="5" name="Text Placeholder 1">
            <a:extLst>
              <a:ext uri="{FF2B5EF4-FFF2-40B4-BE49-F238E27FC236}">
                <a16:creationId xmlns:a16="http://schemas.microsoft.com/office/drawing/2014/main" id="{CDC6427E-9C0D-002D-851D-B9BA561A6B5E}"/>
              </a:ext>
            </a:extLst>
          </p:cNvPr>
          <p:cNvSpPr txBox="1">
            <a:spLocks/>
          </p:cNvSpPr>
          <p:nvPr/>
        </p:nvSpPr>
        <p:spPr>
          <a:xfrm>
            <a:off x="653370" y="3730752"/>
            <a:ext cx="10070402" cy="1930300"/>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400" b="0" i="0" kern="1200">
                <a:solidFill>
                  <a:schemeClr val="accent1"/>
                </a:solidFill>
                <a:latin typeface="Calibri" panose="020F0502020204030204" pitchFamily="34" charset="0"/>
                <a:ea typeface="+mn-ea"/>
                <a:cs typeface="Calibri" panose="020F0502020204030204" pitchFamily="34" charset="0"/>
              </a:defRPr>
            </a:lvl1pPr>
            <a:lvl2pPr marL="0" indent="0" algn="l" defTabSz="914400" rtl="0" eaLnBrk="1" latinLnBrk="0" hangingPunct="1">
              <a:lnSpc>
                <a:spcPct val="150000"/>
              </a:lnSpc>
              <a:spcBef>
                <a:spcPts val="500"/>
              </a:spcBef>
              <a:buFont typeface="Arial" panose="020B0604020202020204" pitchFamily="34" charset="0"/>
              <a:buNone/>
              <a:defRPr sz="1400" b="0" i="0" kern="1200">
                <a:solidFill>
                  <a:schemeClr val="accent1"/>
                </a:solidFill>
                <a:latin typeface="Calibri" panose="020F0502020204030204" pitchFamily="34" charset="0"/>
                <a:ea typeface="+mn-ea"/>
                <a:cs typeface="Calibri" panose="020F0502020204030204" pitchFamily="34" charset="0"/>
              </a:defRPr>
            </a:lvl2pPr>
            <a:lvl3pPr marL="0" indent="0" algn="l" defTabSz="914400" rtl="0" eaLnBrk="1" latinLnBrk="0" hangingPunct="1">
              <a:lnSpc>
                <a:spcPct val="150000"/>
              </a:lnSpc>
              <a:spcBef>
                <a:spcPts val="500"/>
              </a:spcBef>
              <a:buFont typeface="Arial" panose="020B0604020202020204" pitchFamily="34" charset="0"/>
              <a:buNone/>
              <a:defRPr sz="1400" b="0" i="0" kern="1200">
                <a:solidFill>
                  <a:schemeClr val="accent1"/>
                </a:solidFill>
                <a:latin typeface="Calibri" panose="020F0502020204030204" pitchFamily="34" charset="0"/>
                <a:ea typeface="+mn-ea"/>
                <a:cs typeface="Calibri" panose="020F0502020204030204" pitchFamily="34" charset="0"/>
              </a:defRPr>
            </a:lvl3pPr>
            <a:lvl4pPr marL="0" indent="0" algn="l" defTabSz="914400" rtl="0" eaLnBrk="1" latinLnBrk="0" hangingPunct="1">
              <a:lnSpc>
                <a:spcPct val="150000"/>
              </a:lnSpc>
              <a:spcBef>
                <a:spcPts val="500"/>
              </a:spcBef>
              <a:buFont typeface="Arial" panose="020B0604020202020204" pitchFamily="34" charset="0"/>
              <a:buNone/>
              <a:defRPr sz="1400" b="0" i="0" kern="1200">
                <a:solidFill>
                  <a:schemeClr val="accent1"/>
                </a:solidFill>
                <a:latin typeface="Calibri" panose="020F0502020204030204" pitchFamily="34" charset="0"/>
                <a:ea typeface="+mn-ea"/>
                <a:cs typeface="Calibri" panose="020F0502020204030204" pitchFamily="34" charset="0"/>
              </a:defRPr>
            </a:lvl4pPr>
            <a:lvl5pPr marL="0" indent="0" algn="l" defTabSz="914400" rtl="0" eaLnBrk="1" latinLnBrk="0" hangingPunct="1">
              <a:lnSpc>
                <a:spcPct val="150000"/>
              </a:lnSpc>
              <a:spcBef>
                <a:spcPts val="500"/>
              </a:spcBef>
              <a:buFont typeface="Arial" panose="020B0604020202020204" pitchFamily="34" charset="0"/>
              <a:buNone/>
              <a:defRPr sz="1400" b="0" i="0" kern="1200">
                <a:solidFill>
                  <a:schemeClr val="accent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4E7082"/>
                </a:solidFill>
                <a:effectLst/>
                <a:uLnTx/>
                <a:uFillTx/>
                <a:latin typeface="Calibri"/>
                <a:ea typeface="Calibri"/>
                <a:cs typeface="Calibri"/>
              </a:rPr>
              <a:t>90,000 patients I 7 practices I 10+ years of development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1" i="0" u="none" strike="noStrike" kern="1200" cap="none" spc="0" normalizeH="0" baseline="0" noProof="0">
              <a:ln>
                <a:noFill/>
              </a:ln>
              <a:solidFill>
                <a:srgbClr val="4E7082"/>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E7082"/>
                </a:solidFill>
                <a:effectLst/>
                <a:uLnTx/>
                <a:uFillTx/>
                <a:latin typeface="Calibri"/>
                <a:ea typeface="Calibri"/>
                <a:cs typeface="Calibri"/>
              </a:rPr>
              <a:t>“We are not starting from scratch. We are building on a decade of proactive frailty care.”</a:t>
            </a:r>
            <a:endParaRPr kumimoji="0" lang="en-US" sz="1800" b="0" i="0" u="none" strike="noStrike" kern="1200" cap="none" spc="0" normalizeH="0" baseline="0" noProof="0">
              <a:ln>
                <a:noFill/>
              </a:ln>
              <a:solidFill>
                <a:srgbClr val="4E7082"/>
              </a:solidFill>
              <a:effectLst/>
              <a:uLnTx/>
              <a:uFillTx/>
              <a:latin typeface="Calibri"/>
              <a:ea typeface="Calibri"/>
              <a:cs typeface="Calibri"/>
            </a:endParaRPr>
          </a:p>
        </p:txBody>
      </p:sp>
    </p:spTree>
    <p:extLst>
      <p:ext uri="{BB962C8B-B14F-4D97-AF65-F5344CB8AC3E}">
        <p14:creationId xmlns:p14="http://schemas.microsoft.com/office/powerpoint/2010/main" val="528616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C970B4-A662-5D21-D2A1-9980F03E7170}"/>
              </a:ext>
            </a:extLst>
          </p:cNvPr>
          <p:cNvSpPr>
            <a:spLocks noGrp="1"/>
          </p:cNvSpPr>
          <p:nvPr>
            <p:ph type="body" sz="quarter" idx="11"/>
          </p:nvPr>
        </p:nvSpPr>
        <p:spPr>
          <a:xfrm>
            <a:off x="570929" y="551724"/>
            <a:ext cx="7829811" cy="647700"/>
          </a:xfrm>
        </p:spPr>
        <p:txBody>
          <a:bodyPr/>
          <a:lstStyle/>
          <a:p>
            <a:r>
              <a:rPr lang="en-GB">
                <a:latin typeface="Calibri"/>
                <a:ea typeface="Calibri"/>
                <a:cs typeface="Calibri"/>
              </a:rPr>
              <a:t>The Problem</a:t>
            </a:r>
            <a:endParaRPr lang="en-GB"/>
          </a:p>
        </p:txBody>
      </p:sp>
      <p:sp>
        <p:nvSpPr>
          <p:cNvPr id="2" name="TextBox 1">
            <a:extLst>
              <a:ext uri="{FF2B5EF4-FFF2-40B4-BE49-F238E27FC236}">
                <a16:creationId xmlns:a16="http://schemas.microsoft.com/office/drawing/2014/main" id="{05971575-1F13-0BCF-BA44-D23B2EA082B4}"/>
              </a:ext>
            </a:extLst>
          </p:cNvPr>
          <p:cNvSpPr txBox="1"/>
          <p:nvPr/>
        </p:nvSpPr>
        <p:spPr>
          <a:xfrm>
            <a:off x="570929" y="1709928"/>
            <a:ext cx="8957119" cy="397031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rgbClr val="FFFFFF"/>
                </a:solidFill>
                <a:effectLst/>
                <a:uLnTx/>
                <a:uFillTx/>
                <a:latin typeface="Calibri" panose="020F0502020204030204"/>
                <a:ea typeface="+mn-ea"/>
                <a:cs typeface="+mn-cs"/>
              </a:rPr>
              <a:t>As demand continues to increase, reactive care alone is no longer sustainable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srgbClr val="FEFFFF"/>
                </a:solidFill>
                <a:effectLst/>
                <a:uLnTx/>
                <a:uFillTx/>
                <a:latin typeface="Calibri" panose="020F0502020204030204"/>
                <a:ea typeface="+mn-ea"/>
                <a:cs typeface="+mn-cs"/>
              </a:rPr>
              <a:t>Our patients experienced: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Fragmented care</a:t>
            </a:r>
            <a:endParaRPr kumimoji="0" lang="en-GB" sz="24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Multiple unplanned hospital admissions</a:t>
            </a:r>
            <a:endParaRPr kumimoji="0" lang="en-GB" sz="24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Poor transition after discharge</a:t>
            </a:r>
            <a:endParaRPr kumimoji="0" lang="en-GB" sz="24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Delayed identification of deterioration </a:t>
            </a:r>
            <a:endParaRPr kumimoji="0" lang="en-GB" sz="24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Limited advance care planning </a:t>
            </a:r>
            <a:endParaRPr kumimoji="0" lang="en-GB" sz="24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panose="020F0502020204030204"/>
                <a:ea typeface="+mn-ea"/>
                <a:cs typeface="+mn-cs"/>
              </a:rPr>
              <a:t>Variation in access to frailty support </a:t>
            </a: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245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9B6CDA-E703-6FF9-303F-26DFBC52CBED}"/>
              </a:ext>
            </a:extLst>
          </p:cNvPr>
          <p:cNvSpPr>
            <a:spLocks noGrp="1"/>
          </p:cNvSpPr>
          <p:nvPr>
            <p:ph type="body" sz="quarter" idx="11"/>
          </p:nvPr>
        </p:nvSpPr>
        <p:spPr>
          <a:xfrm>
            <a:off x="708089" y="644416"/>
            <a:ext cx="7829811" cy="647700"/>
          </a:xfrm>
        </p:spPr>
        <p:txBody>
          <a:bodyPr/>
          <a:lstStyle/>
          <a:p>
            <a:r>
              <a:rPr lang="en-GB">
                <a:latin typeface="Calibri"/>
                <a:ea typeface="Calibri"/>
                <a:cs typeface="Calibri"/>
              </a:rPr>
              <a:t>Our Cohort </a:t>
            </a:r>
            <a:endParaRPr lang="en-GB">
              <a:ea typeface="Calibri"/>
            </a:endParaRPr>
          </a:p>
        </p:txBody>
      </p:sp>
      <p:sp>
        <p:nvSpPr>
          <p:cNvPr id="7" name="TextBox 6">
            <a:extLst>
              <a:ext uri="{FF2B5EF4-FFF2-40B4-BE49-F238E27FC236}">
                <a16:creationId xmlns:a16="http://schemas.microsoft.com/office/drawing/2014/main" id="{9BC21DD6-3C73-B555-3D56-1BCC494F284B}"/>
              </a:ext>
            </a:extLst>
          </p:cNvPr>
          <p:cNvSpPr txBox="1"/>
          <p:nvPr/>
        </p:nvSpPr>
        <p:spPr>
          <a:xfrm>
            <a:off x="879414" y="1596936"/>
            <a:ext cx="8522208" cy="46166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7082"/>
                </a:solidFill>
                <a:effectLst/>
                <a:uLnTx/>
                <a:uFillTx/>
                <a:latin typeface="Calibri" panose="020F0502020204030204"/>
                <a:ea typeface="+mn-ea"/>
                <a:cs typeface="+mn-cs"/>
              </a:rPr>
              <a:t>Who are we supporting?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People living with moderate and severe frailty across Ely PCN, including: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Care home residents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Housebound patients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Patients identified through </a:t>
            </a:r>
            <a:r>
              <a:rPr kumimoji="0" lang="en-GB" sz="2000" b="0" i="0" u="none" strike="noStrike" kern="1200" cap="none" spc="0" normalizeH="0" baseline="0" noProof="0" err="1">
                <a:ln>
                  <a:noFill/>
                </a:ln>
                <a:solidFill>
                  <a:srgbClr val="4E7082"/>
                </a:solidFill>
                <a:effectLst/>
                <a:uLnTx/>
                <a:uFillTx/>
                <a:latin typeface="Calibri" panose="020F0502020204030204"/>
                <a:ea typeface="+mn-ea"/>
                <a:cs typeface="+mn-cs"/>
              </a:rPr>
              <a:t>eFI</a:t>
            </a: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 and frailty registers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Patients requiring Comprehensive Geriatric Assessment (CGA)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Patients approaching end of life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7082"/>
                </a:solidFill>
                <a:effectLst/>
                <a:uLnTx/>
                <a:uFillTx/>
                <a:latin typeface="Calibri" panose="020F0502020204030204"/>
                <a:ea typeface="+mn-ea"/>
                <a:cs typeface="+mn-cs"/>
              </a:rPr>
              <a:t>Population covered</a:t>
            </a:r>
            <a:endParaRPr kumimoji="0" lang="en-GB" sz="2800" b="0" i="0" u="none" strike="noStrike" kern="1200" cap="none" spc="0" normalizeH="0" baseline="0" noProof="0">
              <a:ln>
                <a:noFill/>
              </a:ln>
              <a:solidFill>
                <a:srgbClr val="4E7082"/>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90,000 patients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7 GP practices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18 care homes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4E7082"/>
                </a:solidFill>
                <a:effectLst/>
                <a:uLnTx/>
                <a:uFillTx/>
                <a:latin typeface="Calibri" panose="020F0502020204030204"/>
                <a:ea typeface="+mn-ea"/>
                <a:cs typeface="+mn-cs"/>
              </a:rPr>
              <a:t>522 care home residents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3490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3EF18-536F-2FD4-D4DB-2AA51B60D85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31F1DEB-1F19-C6FB-3899-AAB4D7B99EF0}"/>
              </a:ext>
            </a:extLst>
          </p:cNvPr>
          <p:cNvSpPr>
            <a:spLocks noGrp="1"/>
          </p:cNvSpPr>
          <p:nvPr>
            <p:ph type="body" sz="quarter" idx="11"/>
          </p:nvPr>
        </p:nvSpPr>
        <p:spPr>
          <a:xfrm>
            <a:off x="375589" y="577961"/>
            <a:ext cx="7829811" cy="647700"/>
          </a:xfrm>
        </p:spPr>
        <p:txBody>
          <a:bodyPr/>
          <a:lstStyle/>
          <a:p>
            <a:r>
              <a:rPr lang="en-GB" sz="3600">
                <a:latin typeface="Calibri"/>
                <a:ea typeface="Calibri"/>
                <a:cs typeface="Calibri"/>
              </a:rPr>
              <a:t>What we have built </a:t>
            </a:r>
            <a:r>
              <a:rPr lang="en-GB" sz="3200">
                <a:latin typeface="Calibri"/>
                <a:ea typeface="Calibri"/>
                <a:cs typeface="Calibri"/>
              </a:rPr>
              <a:t>– </a:t>
            </a:r>
            <a:r>
              <a:rPr lang="en-GB" sz="2400">
                <a:latin typeface="Calibri"/>
                <a:ea typeface="Calibri"/>
                <a:cs typeface="Calibri"/>
              </a:rPr>
              <a:t>the aim was simple; identify frailty early, intervene proactively and support patients to remain well at home </a:t>
            </a:r>
            <a:endParaRPr lang="en-GB" sz="3200"/>
          </a:p>
        </p:txBody>
      </p:sp>
      <p:pic>
        <p:nvPicPr>
          <p:cNvPr id="4" name="Image 0">
            <a:extLst>
              <a:ext uri="{FF2B5EF4-FFF2-40B4-BE49-F238E27FC236}">
                <a16:creationId xmlns:a16="http://schemas.microsoft.com/office/drawing/2014/main" id="{446A5E52-870C-3E24-77DF-C03F5CAA9009}"/>
              </a:ext>
            </a:extLst>
          </p:cNvPr>
          <p:cNvPicPr>
            <a:picLocks noChangeAspect="1"/>
          </p:cNvPicPr>
          <p:nvPr/>
        </p:nvPicPr>
        <p:blipFill>
          <a:blip r:embed="rId2"/>
          <a:stretch>
            <a:fillRect/>
          </a:stretch>
        </p:blipFill>
        <p:spPr>
          <a:xfrm>
            <a:off x="486771" y="2029842"/>
            <a:ext cx="567398" cy="625455"/>
          </a:xfrm>
          <a:prstGeom prst="rect">
            <a:avLst/>
          </a:prstGeom>
        </p:spPr>
      </p:pic>
      <p:sp>
        <p:nvSpPr>
          <p:cNvPr id="5" name="Text 6">
            <a:extLst>
              <a:ext uri="{FF2B5EF4-FFF2-40B4-BE49-F238E27FC236}">
                <a16:creationId xmlns:a16="http://schemas.microsoft.com/office/drawing/2014/main" id="{5013A49D-7AC6-5E54-6ACA-B610B3F5B11C}"/>
              </a:ext>
            </a:extLst>
          </p:cNvPr>
          <p:cNvSpPr/>
          <p:nvPr/>
        </p:nvSpPr>
        <p:spPr>
          <a:xfrm>
            <a:off x="1167674" y="2186396"/>
            <a:ext cx="1874520" cy="5029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GP &amp; ANP</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Frailty Team</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Text 7">
            <a:extLst>
              <a:ext uri="{FF2B5EF4-FFF2-40B4-BE49-F238E27FC236}">
                <a16:creationId xmlns:a16="http://schemas.microsoft.com/office/drawing/2014/main" id="{902501B5-DA62-965A-D0CB-B69BE2BBA12F}"/>
              </a:ext>
            </a:extLst>
          </p:cNvPr>
          <p:cNvSpPr/>
          <p:nvPr/>
        </p:nvSpPr>
        <p:spPr>
          <a:xfrm>
            <a:off x="579918" y="2792938"/>
            <a:ext cx="2468880" cy="7772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EFFFF"/>
                </a:solidFill>
                <a:effectLst/>
                <a:uLnTx/>
                <a:uFillTx/>
                <a:latin typeface="Arial" pitchFamily="34" charset="0"/>
                <a:ea typeface="Arial" pitchFamily="34" charset="-122"/>
                <a:cs typeface="Arial" pitchFamily="34" charset="-120"/>
              </a:rPr>
              <a:t>Dedicated GP lead + ANPs at 3/7 practices delivering CGAs, proactive care planning &amp; home visits</a:t>
            </a:r>
            <a:endParaRPr kumimoji="0" lang="en-US" sz="1800" b="0" i="0" u="none" strike="noStrike" kern="1200" cap="none" spc="0" normalizeH="0" baseline="0" noProof="0">
              <a:ln>
                <a:noFill/>
              </a:ln>
              <a:solidFill>
                <a:srgbClr val="FEFFFF"/>
              </a:solidFill>
              <a:effectLst/>
              <a:uLnTx/>
              <a:uFillTx/>
              <a:latin typeface="Calibri" panose="020F0502020204030204"/>
              <a:ea typeface="+mn-ea"/>
              <a:cs typeface="+mn-cs"/>
            </a:endParaRPr>
          </a:p>
        </p:txBody>
      </p:sp>
      <p:pic>
        <p:nvPicPr>
          <p:cNvPr id="7" name="Image 1">
            <a:extLst>
              <a:ext uri="{FF2B5EF4-FFF2-40B4-BE49-F238E27FC236}">
                <a16:creationId xmlns:a16="http://schemas.microsoft.com/office/drawing/2014/main" id="{1B6A4889-70AC-FE04-44CD-22DE0F2614B8}"/>
              </a:ext>
            </a:extLst>
          </p:cNvPr>
          <p:cNvPicPr>
            <a:picLocks noChangeAspect="1"/>
          </p:cNvPicPr>
          <p:nvPr/>
        </p:nvPicPr>
        <p:blipFill>
          <a:blip r:embed="rId3"/>
          <a:stretch>
            <a:fillRect/>
          </a:stretch>
        </p:blipFill>
        <p:spPr>
          <a:xfrm>
            <a:off x="3723097" y="2081953"/>
            <a:ext cx="567398" cy="618198"/>
          </a:xfrm>
          <a:prstGeom prst="rect">
            <a:avLst/>
          </a:prstGeom>
        </p:spPr>
      </p:pic>
      <p:sp>
        <p:nvSpPr>
          <p:cNvPr id="8" name="Text 10">
            <a:extLst>
              <a:ext uri="{FF2B5EF4-FFF2-40B4-BE49-F238E27FC236}">
                <a16:creationId xmlns:a16="http://schemas.microsoft.com/office/drawing/2014/main" id="{90896889-E2E9-769F-E9F7-BD5982ABB334}"/>
              </a:ext>
            </a:extLst>
          </p:cNvPr>
          <p:cNvSpPr/>
          <p:nvPr/>
        </p:nvSpPr>
        <p:spPr>
          <a:xfrm>
            <a:off x="4386652" y="2197231"/>
            <a:ext cx="1874520" cy="5029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Welcome</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Home</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 name="Text 11">
            <a:extLst>
              <a:ext uri="{FF2B5EF4-FFF2-40B4-BE49-F238E27FC236}">
                <a16:creationId xmlns:a16="http://schemas.microsoft.com/office/drawing/2014/main" id="{092B66B3-F384-7823-5098-97D86232A9A8}"/>
              </a:ext>
            </a:extLst>
          </p:cNvPr>
          <p:cNvSpPr/>
          <p:nvPr/>
        </p:nvSpPr>
        <p:spPr>
          <a:xfrm>
            <a:off x="3778069" y="2700151"/>
            <a:ext cx="2468880" cy="7772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EFFFF"/>
                </a:solidFill>
                <a:effectLst/>
                <a:uLnTx/>
                <a:uFillTx/>
                <a:latin typeface="Arial" pitchFamily="34" charset="0"/>
                <a:ea typeface="Arial" pitchFamily="34" charset="-122"/>
                <a:cs typeface="Arial" pitchFamily="34" charset="-120"/>
              </a:rPr>
              <a:t>Within 48hrs of discharge, every frail patient proactively contacted — across 3 practices, funded by Mereside</a:t>
            </a:r>
            <a:endParaRPr kumimoji="0" lang="en-US" sz="1800" b="0" i="0" u="none" strike="noStrike" kern="1200" cap="none" spc="0" normalizeH="0" baseline="0" noProof="0">
              <a:ln>
                <a:noFill/>
              </a:ln>
              <a:solidFill>
                <a:srgbClr val="FEFFFF"/>
              </a:solidFill>
              <a:effectLst/>
              <a:uLnTx/>
              <a:uFillTx/>
              <a:latin typeface="Calibri" panose="020F0502020204030204"/>
              <a:ea typeface="+mn-ea"/>
              <a:cs typeface="+mn-cs"/>
            </a:endParaRPr>
          </a:p>
        </p:txBody>
      </p:sp>
      <p:pic>
        <p:nvPicPr>
          <p:cNvPr id="10" name="Image 2">
            <a:extLst>
              <a:ext uri="{FF2B5EF4-FFF2-40B4-BE49-F238E27FC236}">
                <a16:creationId xmlns:a16="http://schemas.microsoft.com/office/drawing/2014/main" id="{03061024-1373-826A-2B15-1D21609B53BD}"/>
              </a:ext>
            </a:extLst>
          </p:cNvPr>
          <p:cNvPicPr>
            <a:picLocks noChangeAspect="1"/>
          </p:cNvPicPr>
          <p:nvPr/>
        </p:nvPicPr>
        <p:blipFill>
          <a:blip r:embed="rId4"/>
          <a:stretch>
            <a:fillRect/>
          </a:stretch>
        </p:blipFill>
        <p:spPr>
          <a:xfrm>
            <a:off x="6827157" y="2030332"/>
            <a:ext cx="632712" cy="618198"/>
          </a:xfrm>
          <a:prstGeom prst="rect">
            <a:avLst/>
          </a:prstGeom>
        </p:spPr>
      </p:pic>
      <p:sp>
        <p:nvSpPr>
          <p:cNvPr id="11" name="Text 14">
            <a:extLst>
              <a:ext uri="{FF2B5EF4-FFF2-40B4-BE49-F238E27FC236}">
                <a16:creationId xmlns:a16="http://schemas.microsoft.com/office/drawing/2014/main" id="{A0934BA0-EF6A-AB28-2044-92504E1EFB46}"/>
              </a:ext>
            </a:extLst>
          </p:cNvPr>
          <p:cNvSpPr/>
          <p:nvPr/>
        </p:nvSpPr>
        <p:spPr>
          <a:xfrm>
            <a:off x="7605631" y="2152377"/>
            <a:ext cx="1874520" cy="5029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a:ea typeface="Arial" pitchFamily="34" charset="-122"/>
                <a:cs typeface="Arial"/>
              </a:rPr>
              <a:t>CUH</a:t>
            </a:r>
            <a:endParaRPr kumimoji="0" lang="en-US" sz="1800" b="0" i="0" u="none" strike="noStrike" kern="1200" cap="none" spc="0" normalizeH="0" baseline="0" noProof="0">
              <a:ln>
                <a:noFill/>
              </a:ln>
              <a:solidFill>
                <a:srgbClr val="000000"/>
              </a:solidFill>
              <a:effectLst/>
              <a:uLnTx/>
              <a:uFillTx/>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a:ea typeface="Arial" pitchFamily="34" charset="-122"/>
                <a:cs typeface="Arial"/>
              </a:rPr>
              <a:t>Partnership</a:t>
            </a:r>
            <a:endParaRPr kumimoji="0" lang="en-US" sz="1800" b="0" i="0" u="none" strike="noStrike" kern="1200" cap="none" spc="0" normalizeH="0" baseline="0" noProof="0">
              <a:ln>
                <a:noFill/>
              </a:ln>
              <a:solidFill>
                <a:srgbClr val="000000"/>
              </a:solidFill>
              <a:effectLst/>
              <a:uLnTx/>
              <a:uFillTx/>
              <a:latin typeface="Arial"/>
              <a:ea typeface="+mn-ea"/>
              <a:cs typeface="Arial"/>
            </a:endParaRPr>
          </a:p>
        </p:txBody>
      </p:sp>
      <p:sp>
        <p:nvSpPr>
          <p:cNvPr id="12" name="Text 15">
            <a:extLst>
              <a:ext uri="{FF2B5EF4-FFF2-40B4-BE49-F238E27FC236}">
                <a16:creationId xmlns:a16="http://schemas.microsoft.com/office/drawing/2014/main" id="{1EA96016-92E9-49E6-3EE7-FB44760E6474}"/>
              </a:ext>
            </a:extLst>
          </p:cNvPr>
          <p:cNvSpPr/>
          <p:nvPr/>
        </p:nvSpPr>
        <p:spPr>
          <a:xfrm>
            <a:off x="6730184" y="2689316"/>
            <a:ext cx="2468880" cy="7772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EFFFF"/>
                </a:solidFill>
                <a:effectLst/>
                <a:uLnTx/>
                <a:uFillTx/>
                <a:latin typeface="Arial"/>
                <a:ea typeface="Arial" pitchFamily="34" charset="-122"/>
                <a:cs typeface="Arial"/>
              </a:rPr>
              <a:t>Monthly </a:t>
            </a:r>
            <a:r>
              <a:rPr kumimoji="0" lang="en-US" sz="1800" b="0" i="0" u="none" strike="noStrike" kern="1200" cap="none" spc="0" normalizeH="0" baseline="0" noProof="0" err="1">
                <a:ln>
                  <a:noFill/>
                </a:ln>
                <a:solidFill>
                  <a:srgbClr val="FEFFFF"/>
                </a:solidFill>
                <a:effectLst/>
                <a:uLnTx/>
                <a:uFillTx/>
                <a:latin typeface="Arial"/>
                <a:ea typeface="Arial" pitchFamily="34" charset="-122"/>
                <a:cs typeface="Arial"/>
              </a:rPr>
              <a:t>neighbourhood</a:t>
            </a:r>
            <a:r>
              <a:rPr kumimoji="0" lang="en-US" sz="1800" b="0" i="0" u="none" strike="noStrike" kern="1200" cap="none" spc="0" normalizeH="0" baseline="0" noProof="0">
                <a:ln>
                  <a:noFill/>
                </a:ln>
                <a:solidFill>
                  <a:srgbClr val="FEFFFF"/>
                </a:solidFill>
                <a:effectLst/>
                <a:uLnTx/>
                <a:uFillTx/>
                <a:latin typeface="Arial"/>
                <a:ea typeface="Arial" pitchFamily="34" charset="-122"/>
                <a:cs typeface="Arial"/>
              </a:rPr>
              <a:t> team meeting with CUH geriatricians &amp; CPFT psychiatry. Care home team across 18 homes</a:t>
            </a:r>
            <a:endParaRPr kumimoji="0" lang="en-US" sz="1800" b="0" i="0" u="none" strike="noStrike" kern="1200" cap="none" spc="0" normalizeH="0" baseline="0" noProof="0">
              <a:ln>
                <a:noFill/>
              </a:ln>
              <a:solidFill>
                <a:srgbClr val="FEFFFF"/>
              </a:solidFill>
              <a:effectLst/>
              <a:uLnTx/>
              <a:uFillTx/>
              <a:latin typeface="Arial"/>
              <a:ea typeface="+mn-ea"/>
              <a:cs typeface="Arial"/>
            </a:endParaRPr>
          </a:p>
        </p:txBody>
      </p:sp>
      <p:pic>
        <p:nvPicPr>
          <p:cNvPr id="13" name="Image 3">
            <a:extLst>
              <a:ext uri="{FF2B5EF4-FFF2-40B4-BE49-F238E27FC236}">
                <a16:creationId xmlns:a16="http://schemas.microsoft.com/office/drawing/2014/main" id="{A8AF7689-EC7D-928B-45F1-AC7497E9DFEF}"/>
              </a:ext>
            </a:extLst>
          </p:cNvPr>
          <p:cNvPicPr>
            <a:picLocks noChangeAspect="1"/>
          </p:cNvPicPr>
          <p:nvPr/>
        </p:nvPicPr>
        <p:blipFill>
          <a:blip r:embed="rId5"/>
          <a:stretch>
            <a:fillRect/>
          </a:stretch>
        </p:blipFill>
        <p:spPr>
          <a:xfrm>
            <a:off x="549476" y="4485060"/>
            <a:ext cx="618198" cy="639969"/>
          </a:xfrm>
          <a:prstGeom prst="rect">
            <a:avLst/>
          </a:prstGeom>
        </p:spPr>
      </p:pic>
      <p:sp>
        <p:nvSpPr>
          <p:cNvPr id="14" name="Text 18">
            <a:extLst>
              <a:ext uri="{FF2B5EF4-FFF2-40B4-BE49-F238E27FC236}">
                <a16:creationId xmlns:a16="http://schemas.microsoft.com/office/drawing/2014/main" id="{F86FF459-D953-0AE0-7A93-551924F01DF0}"/>
              </a:ext>
            </a:extLst>
          </p:cNvPr>
          <p:cNvSpPr/>
          <p:nvPr/>
        </p:nvSpPr>
        <p:spPr>
          <a:xfrm>
            <a:off x="1273048" y="4553584"/>
            <a:ext cx="1874520" cy="5029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err="1">
                <a:ln>
                  <a:noFill/>
                </a:ln>
                <a:solidFill>
                  <a:srgbClr val="1F4E79"/>
                </a:solidFill>
                <a:effectLst/>
                <a:uLnTx/>
                <a:uFillTx/>
                <a:latin typeface="Arial" pitchFamily="34" charset="0"/>
                <a:ea typeface="Arial" pitchFamily="34" charset="-122"/>
                <a:cs typeface="Arial" pitchFamily="34" charset="-120"/>
              </a:rPr>
              <a:t>Neighbourhood</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Team Meeting</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Text 19">
            <a:extLst>
              <a:ext uri="{FF2B5EF4-FFF2-40B4-BE49-F238E27FC236}">
                <a16:creationId xmlns:a16="http://schemas.microsoft.com/office/drawing/2014/main" id="{F60655F1-6413-AC36-9DCB-3733762213DB}"/>
              </a:ext>
            </a:extLst>
          </p:cNvPr>
          <p:cNvSpPr/>
          <p:nvPr/>
        </p:nvSpPr>
        <p:spPr>
          <a:xfrm>
            <a:off x="552904" y="5140597"/>
            <a:ext cx="2468880" cy="7772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EFFFF"/>
                </a:solidFill>
                <a:effectLst/>
                <a:uLnTx/>
                <a:uFillTx/>
                <a:latin typeface="Arial" pitchFamily="34" charset="0"/>
                <a:ea typeface="Arial" pitchFamily="34" charset="-122"/>
                <a:cs typeface="Arial" pitchFamily="34" charset="-120"/>
              </a:rPr>
              <a:t>Fortnightly problem-solving meeting running 3 years — frailty, complex cases, WMTY conversations</a:t>
            </a:r>
            <a:endParaRPr kumimoji="0" lang="en-US" sz="1800" b="0" i="0" u="none" strike="noStrike" kern="1200" cap="none" spc="0" normalizeH="0" baseline="0" noProof="0">
              <a:ln>
                <a:noFill/>
              </a:ln>
              <a:solidFill>
                <a:srgbClr val="FEFFFF"/>
              </a:solidFill>
              <a:effectLst/>
              <a:uLnTx/>
              <a:uFillTx/>
              <a:latin typeface="Calibri" panose="020F0502020204030204"/>
              <a:ea typeface="+mn-ea"/>
              <a:cs typeface="+mn-cs"/>
            </a:endParaRPr>
          </a:p>
        </p:txBody>
      </p:sp>
      <p:pic>
        <p:nvPicPr>
          <p:cNvPr id="16" name="Image 4">
            <a:extLst>
              <a:ext uri="{FF2B5EF4-FFF2-40B4-BE49-F238E27FC236}">
                <a16:creationId xmlns:a16="http://schemas.microsoft.com/office/drawing/2014/main" id="{8DD19DE7-EA3A-4458-6168-C6B712076BF2}"/>
              </a:ext>
            </a:extLst>
          </p:cNvPr>
          <p:cNvPicPr>
            <a:picLocks noChangeAspect="1"/>
          </p:cNvPicPr>
          <p:nvPr/>
        </p:nvPicPr>
        <p:blipFill>
          <a:blip r:embed="rId6"/>
          <a:stretch>
            <a:fillRect/>
          </a:stretch>
        </p:blipFill>
        <p:spPr>
          <a:xfrm>
            <a:off x="3763554" y="4553584"/>
            <a:ext cx="610940" cy="509341"/>
          </a:xfrm>
          <a:prstGeom prst="rect">
            <a:avLst/>
          </a:prstGeom>
        </p:spPr>
      </p:pic>
      <p:sp>
        <p:nvSpPr>
          <p:cNvPr id="17" name="Text 22">
            <a:extLst>
              <a:ext uri="{FF2B5EF4-FFF2-40B4-BE49-F238E27FC236}">
                <a16:creationId xmlns:a16="http://schemas.microsoft.com/office/drawing/2014/main" id="{B55B80B3-59B2-6993-2AD3-11F3F037EBDC}"/>
              </a:ext>
            </a:extLst>
          </p:cNvPr>
          <p:cNvSpPr/>
          <p:nvPr/>
        </p:nvSpPr>
        <p:spPr>
          <a:xfrm>
            <a:off x="4525918" y="4553584"/>
            <a:ext cx="1874520" cy="5029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RADAR</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Clinic</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 name="Text 23">
            <a:extLst>
              <a:ext uri="{FF2B5EF4-FFF2-40B4-BE49-F238E27FC236}">
                <a16:creationId xmlns:a16="http://schemas.microsoft.com/office/drawing/2014/main" id="{981D048D-5C4D-51B5-529C-27E9E67A35FC}"/>
              </a:ext>
            </a:extLst>
          </p:cNvPr>
          <p:cNvSpPr/>
          <p:nvPr/>
        </p:nvSpPr>
        <p:spPr>
          <a:xfrm>
            <a:off x="3763554" y="5125029"/>
            <a:ext cx="2636884" cy="7772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EFFFF"/>
                </a:solidFill>
                <a:effectLst/>
                <a:uLnTx/>
                <a:uFillTx/>
                <a:latin typeface="Arial" pitchFamily="34" charset="0"/>
                <a:ea typeface="Arial" pitchFamily="34" charset="-122"/>
                <a:cs typeface="Arial" pitchFamily="34" charset="-120"/>
              </a:rPr>
              <a:t>Rapid-access geriatrician clinic at Princess of Wales, Ely — typically within one week</a:t>
            </a:r>
            <a:endParaRPr kumimoji="0" lang="en-US" sz="1800" b="0" i="0" u="none" strike="noStrike" kern="1200" cap="none" spc="0" normalizeH="0" baseline="0" noProof="0">
              <a:ln>
                <a:noFill/>
              </a:ln>
              <a:solidFill>
                <a:srgbClr val="FEFFFF"/>
              </a:solidFill>
              <a:effectLst/>
              <a:uLnTx/>
              <a:uFillTx/>
              <a:latin typeface="Calibri" panose="020F0502020204030204"/>
              <a:ea typeface="+mn-ea"/>
              <a:cs typeface="+mn-cs"/>
            </a:endParaRPr>
          </a:p>
        </p:txBody>
      </p:sp>
      <p:pic>
        <p:nvPicPr>
          <p:cNvPr id="19" name="Image 5">
            <a:extLst>
              <a:ext uri="{FF2B5EF4-FFF2-40B4-BE49-F238E27FC236}">
                <a16:creationId xmlns:a16="http://schemas.microsoft.com/office/drawing/2014/main" id="{CBF1AAED-D586-2B54-9DD9-E621A18E6F60}"/>
              </a:ext>
            </a:extLst>
          </p:cNvPr>
          <p:cNvPicPr>
            <a:picLocks noChangeAspect="1"/>
          </p:cNvPicPr>
          <p:nvPr/>
        </p:nvPicPr>
        <p:blipFill>
          <a:blip r:embed="rId7"/>
          <a:stretch>
            <a:fillRect/>
          </a:stretch>
        </p:blipFill>
        <p:spPr>
          <a:xfrm>
            <a:off x="6730184" y="4415699"/>
            <a:ext cx="625455" cy="647226"/>
          </a:xfrm>
          <a:prstGeom prst="rect">
            <a:avLst/>
          </a:prstGeom>
        </p:spPr>
      </p:pic>
      <p:sp>
        <p:nvSpPr>
          <p:cNvPr id="20" name="Text 26">
            <a:extLst>
              <a:ext uri="{FF2B5EF4-FFF2-40B4-BE49-F238E27FC236}">
                <a16:creationId xmlns:a16="http://schemas.microsoft.com/office/drawing/2014/main" id="{C739D925-7F00-FA4D-756E-F418F3D6F870}"/>
              </a:ext>
            </a:extLst>
          </p:cNvPr>
          <p:cNvSpPr/>
          <p:nvPr/>
        </p:nvSpPr>
        <p:spPr>
          <a:xfrm>
            <a:off x="7459869" y="4484642"/>
            <a:ext cx="1874520" cy="5029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Social &amp;</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F4E79"/>
                </a:solidFill>
                <a:effectLst/>
                <a:uLnTx/>
                <a:uFillTx/>
                <a:latin typeface="Arial" pitchFamily="34" charset="0"/>
                <a:ea typeface="Arial" pitchFamily="34" charset="-122"/>
                <a:cs typeface="Arial" pitchFamily="34" charset="-120"/>
              </a:rPr>
              <a:t>Voluntary</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Text 27">
            <a:extLst>
              <a:ext uri="{FF2B5EF4-FFF2-40B4-BE49-F238E27FC236}">
                <a16:creationId xmlns:a16="http://schemas.microsoft.com/office/drawing/2014/main" id="{257E3F4D-425F-A1D0-6356-99CAD8D12145}"/>
              </a:ext>
            </a:extLst>
          </p:cNvPr>
          <p:cNvSpPr/>
          <p:nvPr/>
        </p:nvSpPr>
        <p:spPr>
          <a:xfrm>
            <a:off x="6827157" y="5056504"/>
            <a:ext cx="2760596" cy="777240"/>
          </a:xfrm>
          <a:prstGeom prst="rect">
            <a:avLst/>
          </a:prstGeom>
          <a:noFill/>
          <a:ln/>
        </p:spPr>
        <p:txBody>
          <a:bodyPr wrap="square" lIns="0" tIns="0" rIns="0" bIns="0"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EFFFF"/>
                </a:solidFill>
                <a:effectLst/>
                <a:uLnTx/>
                <a:uFillTx/>
                <a:latin typeface="Arial" pitchFamily="34" charset="0"/>
                <a:ea typeface="Arial" pitchFamily="34" charset="-122"/>
                <a:cs typeface="Arial" pitchFamily="34" charset="-120"/>
              </a:rPr>
              <a:t>Social Prescribers, Carers Lead, and Proactive Care Lead (social worker) embedded in the neighbourhood team</a:t>
            </a:r>
            <a:endParaRPr kumimoji="0" lang="en-US" sz="1800" b="0" i="0" u="none" strike="noStrike" kern="1200" cap="none" spc="0" normalizeH="0" baseline="0" noProof="0">
              <a:ln>
                <a:noFill/>
              </a:ln>
              <a:solidFill>
                <a:srgbClr val="FE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634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BC1B-2F5A-9FC1-0173-820A31FEA51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3A9230D-7510-CE72-158B-87E847321F3C}"/>
              </a:ext>
            </a:extLst>
          </p:cNvPr>
          <p:cNvSpPr>
            <a:spLocks noGrp="1"/>
          </p:cNvSpPr>
          <p:nvPr>
            <p:ph type="body" sz="quarter" idx="11"/>
          </p:nvPr>
        </p:nvSpPr>
        <p:spPr/>
        <p:txBody>
          <a:bodyPr/>
          <a:lstStyle/>
          <a:p>
            <a:r>
              <a:rPr lang="en-GB">
                <a:latin typeface="Calibri"/>
                <a:ea typeface="Calibri"/>
                <a:cs typeface="Calibri"/>
              </a:rPr>
              <a:t>Our Model</a:t>
            </a:r>
            <a:endParaRPr lang="en-GB">
              <a:ea typeface="Calibri"/>
            </a:endParaRPr>
          </a:p>
        </p:txBody>
      </p:sp>
      <p:sp>
        <p:nvSpPr>
          <p:cNvPr id="6" name="Text Placeholder 5">
            <a:extLst>
              <a:ext uri="{FF2B5EF4-FFF2-40B4-BE49-F238E27FC236}">
                <a16:creationId xmlns:a16="http://schemas.microsoft.com/office/drawing/2014/main" id="{E6ED615B-B398-2B36-83FC-9D92C750736D}"/>
              </a:ext>
            </a:extLst>
          </p:cNvPr>
          <p:cNvSpPr>
            <a:spLocks noGrp="1"/>
          </p:cNvSpPr>
          <p:nvPr>
            <p:ph type="body" sz="quarter" idx="13"/>
          </p:nvPr>
        </p:nvSpPr>
        <p:spPr>
          <a:xfrm>
            <a:off x="780843" y="1373118"/>
            <a:ext cx="4206240" cy="4977038"/>
          </a:xfrm>
        </p:spPr>
        <p:txBody>
          <a:bodyPr>
            <a:normAutofit/>
          </a:bodyPr>
          <a:lstStyle/>
          <a:p>
            <a:pPr>
              <a:spcBef>
                <a:spcPts val="0"/>
              </a:spcBef>
            </a:pPr>
            <a:r>
              <a:rPr lang="en-GB" sz="2400" b="1"/>
              <a:t>1. Identify</a:t>
            </a:r>
          </a:p>
          <a:p>
            <a:pPr marL="342900" indent="-342900">
              <a:spcBef>
                <a:spcPts val="0"/>
              </a:spcBef>
              <a:buFont typeface="Wingdings" panose="05000000000000000000" pitchFamily="2" charset="2"/>
              <a:buChar char="ü"/>
            </a:pPr>
            <a:r>
              <a:rPr lang="en-GB" sz="2400" err="1"/>
              <a:t>eFI</a:t>
            </a:r>
            <a:r>
              <a:rPr lang="en-GB" sz="2400"/>
              <a:t> case finding </a:t>
            </a:r>
          </a:p>
          <a:p>
            <a:pPr marL="342900" indent="-342900">
              <a:spcBef>
                <a:spcPts val="0"/>
              </a:spcBef>
              <a:buFont typeface="Wingdings" panose="05000000000000000000" pitchFamily="2" charset="2"/>
              <a:buChar char="ü"/>
            </a:pPr>
            <a:r>
              <a:rPr lang="en-GB" sz="2400"/>
              <a:t>Practice frailty registers </a:t>
            </a:r>
          </a:p>
          <a:p>
            <a:pPr marL="342900" indent="-342900">
              <a:spcBef>
                <a:spcPts val="0"/>
              </a:spcBef>
              <a:buFont typeface="Wingdings" panose="05000000000000000000" pitchFamily="2" charset="2"/>
              <a:buChar char="ü"/>
            </a:pPr>
            <a:r>
              <a:rPr lang="en-GB" sz="2400"/>
              <a:t>Care home surveillance </a:t>
            </a:r>
          </a:p>
          <a:p>
            <a:pPr>
              <a:spcBef>
                <a:spcPts val="0"/>
              </a:spcBef>
            </a:pPr>
            <a:endParaRPr lang="en-GB" sz="2400"/>
          </a:p>
          <a:p>
            <a:pPr>
              <a:spcBef>
                <a:spcPts val="0"/>
              </a:spcBef>
            </a:pPr>
            <a:r>
              <a:rPr lang="en-GB" sz="2400" b="1"/>
              <a:t>2. Assess</a:t>
            </a:r>
          </a:p>
          <a:p>
            <a:pPr marL="342900" indent="-342900">
              <a:spcBef>
                <a:spcPts val="0"/>
              </a:spcBef>
              <a:buFont typeface="Wingdings" panose="05000000000000000000" pitchFamily="2" charset="2"/>
              <a:buChar char="ü"/>
            </a:pPr>
            <a:r>
              <a:rPr lang="en-GB" sz="2400"/>
              <a:t>Comprehensive Geriatric Assessment (CGA) </a:t>
            </a:r>
          </a:p>
          <a:p>
            <a:pPr marL="342900" indent="-342900">
              <a:spcBef>
                <a:spcPts val="0"/>
              </a:spcBef>
              <a:buFont typeface="Wingdings" panose="05000000000000000000" pitchFamily="2" charset="2"/>
              <a:buChar char="ü"/>
            </a:pPr>
            <a:endParaRPr lang="en-GB" sz="2400"/>
          </a:p>
          <a:p>
            <a:pPr>
              <a:spcBef>
                <a:spcPts val="0"/>
              </a:spcBef>
            </a:pPr>
            <a:r>
              <a:rPr lang="en-GB" sz="2400" b="1"/>
              <a:t>3. Coordinate</a:t>
            </a:r>
          </a:p>
          <a:p>
            <a:pPr marL="342900" indent="-342900">
              <a:spcBef>
                <a:spcPts val="0"/>
              </a:spcBef>
              <a:buFont typeface="Wingdings" panose="05000000000000000000" pitchFamily="2" charset="2"/>
              <a:buChar char="ü"/>
            </a:pPr>
            <a:r>
              <a:rPr lang="en-GB" sz="2400"/>
              <a:t>Fortnightly neighbourhood MDT meetings </a:t>
            </a:r>
          </a:p>
          <a:p>
            <a:endParaRPr lang="en-GB"/>
          </a:p>
        </p:txBody>
      </p:sp>
      <p:sp>
        <p:nvSpPr>
          <p:cNvPr id="7" name="TextBox 6">
            <a:extLst>
              <a:ext uri="{FF2B5EF4-FFF2-40B4-BE49-F238E27FC236}">
                <a16:creationId xmlns:a16="http://schemas.microsoft.com/office/drawing/2014/main" id="{6D314ECD-FF64-D97B-65E3-8055E95B2475}"/>
              </a:ext>
            </a:extLst>
          </p:cNvPr>
          <p:cNvSpPr txBox="1"/>
          <p:nvPr/>
        </p:nvSpPr>
        <p:spPr>
          <a:xfrm>
            <a:off x="5340077" y="1052513"/>
            <a:ext cx="4206240" cy="48013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4EA8CB"/>
                </a:solidFill>
                <a:effectLst/>
                <a:uLnTx/>
                <a:uFillTx/>
                <a:latin typeface="Calibri" panose="020F0502020204030204"/>
                <a:ea typeface="+mn-ea"/>
                <a:cs typeface="+mn-cs"/>
              </a:rPr>
              <a:t>4. Intervene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Medication reviews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Falls prevention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Social prescribing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ACP / ReSPECT conversations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r>
              <a:rPr kumimoji="0" lang="en-GB" sz="2400" b="1" i="0" u="none" strike="noStrike" kern="1200" cap="none" spc="0" normalizeH="0" baseline="0" noProof="0">
                <a:ln>
                  <a:noFill/>
                </a:ln>
                <a:solidFill>
                  <a:srgbClr val="4EA8CB"/>
                </a:solidFill>
                <a:effectLst/>
                <a:uLnTx/>
                <a:uFillTx/>
                <a:latin typeface="Calibri" panose="020F0502020204030204"/>
                <a:ea typeface="+mn-ea"/>
                <a:cs typeface="+mn-cs"/>
              </a:rPr>
              <a:t>5. Follow Up</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Welcome Home post-discharge support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Ongoing proactive reviews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954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11413B5-7BE2-6C86-91CE-1807CB9E5E82}"/>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930C2D6-0C91-0938-9B5D-03EAAC240659}"/>
              </a:ext>
            </a:extLst>
          </p:cNvPr>
          <p:cNvSpPr>
            <a:spLocks noGrp="1"/>
          </p:cNvSpPr>
          <p:nvPr>
            <p:ph idx="1"/>
          </p:nvPr>
        </p:nvSpPr>
        <p:spPr>
          <a:xfrm>
            <a:off x="838200" y="1100556"/>
            <a:ext cx="10515600" cy="5597843"/>
          </a:xfrm>
        </p:spPr>
        <p:txBody>
          <a:bodyPr>
            <a:normAutofit/>
          </a:bodyPr>
          <a:lstStyle/>
          <a:p>
            <a:pPr marL="0" indent="0" algn="ctr">
              <a:buNone/>
            </a:pPr>
            <a:endParaRPr lang="en-GB" b="1"/>
          </a:p>
          <a:p>
            <a:pPr marL="0" indent="0" algn="ctr">
              <a:buNone/>
            </a:pPr>
            <a:endParaRPr lang="en-GB" b="1"/>
          </a:p>
        </p:txBody>
      </p:sp>
      <p:pic>
        <p:nvPicPr>
          <p:cNvPr id="10" name="Picture 9">
            <a:extLst>
              <a:ext uri="{FF2B5EF4-FFF2-40B4-BE49-F238E27FC236}">
                <a16:creationId xmlns:a16="http://schemas.microsoft.com/office/drawing/2014/main" id="{A22454C4-DED9-F848-4A70-9D103ECA6DC2}"/>
              </a:ext>
            </a:extLst>
          </p:cNvPr>
          <p:cNvPicPr>
            <a:picLocks noChangeAspect="1"/>
          </p:cNvPicPr>
          <p:nvPr/>
        </p:nvPicPr>
        <p:blipFill>
          <a:blip r:embed="rId2"/>
          <a:stretch>
            <a:fillRect/>
          </a:stretch>
        </p:blipFill>
        <p:spPr>
          <a:xfrm>
            <a:off x="661683" y="371603"/>
            <a:ext cx="4766599" cy="6023844"/>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152A550C-E04D-5981-D27A-D86A3BE65F52}"/>
              </a:ext>
            </a:extLst>
          </p:cNvPr>
          <p:cNvPicPr>
            <a:picLocks noChangeAspect="1"/>
          </p:cNvPicPr>
          <p:nvPr/>
        </p:nvPicPr>
        <p:blipFill>
          <a:blip r:embed="rId3"/>
          <a:stretch>
            <a:fillRect/>
          </a:stretch>
        </p:blipFill>
        <p:spPr>
          <a:xfrm>
            <a:off x="6146336" y="1953895"/>
            <a:ext cx="4774385" cy="4402958"/>
          </a:xfrm>
          <a:prstGeom prst="rect">
            <a:avLst/>
          </a:prstGeom>
          <a:ln>
            <a:noFill/>
          </a:ln>
          <a:effectLst>
            <a:outerShdw blurRad="292100" dist="139700" dir="2700000" algn="tl" rotWithShape="0">
              <a:srgbClr val="333333">
                <a:alpha val="65000"/>
              </a:srgbClr>
            </a:outerShdw>
          </a:effectLst>
        </p:spPr>
      </p:pic>
      <p:sp>
        <p:nvSpPr>
          <p:cNvPr id="4" name="Action Button: Go Home 3">
            <a:hlinkClick r:id="" action="ppaction://hlinkshowjump?jump=firstslide" highlightClick="1"/>
            <a:extLst>
              <a:ext uri="{FF2B5EF4-FFF2-40B4-BE49-F238E27FC236}">
                <a16:creationId xmlns:a16="http://schemas.microsoft.com/office/drawing/2014/main" id="{0B1A3799-F82D-4703-419B-DCA8D2ECE1F4}"/>
              </a:ext>
            </a:extLst>
          </p:cNvPr>
          <p:cNvSpPr/>
          <p:nvPr/>
        </p:nvSpPr>
        <p:spPr>
          <a:xfrm>
            <a:off x="8260773" y="2736272"/>
            <a:ext cx="397019" cy="311727"/>
          </a:xfrm>
          <a:prstGeom prst="actionButtonHom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ction Button: Go Home 6">
            <a:hlinkClick r:id="" action="ppaction://hlinkshowjump?jump=firstslide" highlightClick="1"/>
            <a:extLst>
              <a:ext uri="{FF2B5EF4-FFF2-40B4-BE49-F238E27FC236}">
                <a16:creationId xmlns:a16="http://schemas.microsoft.com/office/drawing/2014/main" id="{F1FB2FC2-3587-B242-E3BF-1FD364456CD3}"/>
              </a:ext>
            </a:extLst>
          </p:cNvPr>
          <p:cNvSpPr/>
          <p:nvPr/>
        </p:nvSpPr>
        <p:spPr>
          <a:xfrm>
            <a:off x="8012473" y="3107523"/>
            <a:ext cx="397019" cy="311727"/>
          </a:xfrm>
          <a:prstGeom prst="actionButtonHom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ction Button: Go Home 8">
            <a:hlinkClick r:id="" action="ppaction://hlinkshowjump?jump=firstslide" highlightClick="1"/>
            <a:extLst>
              <a:ext uri="{FF2B5EF4-FFF2-40B4-BE49-F238E27FC236}">
                <a16:creationId xmlns:a16="http://schemas.microsoft.com/office/drawing/2014/main" id="{A0F03F1D-6D4E-C068-7F00-0AE936E72354}"/>
              </a:ext>
            </a:extLst>
          </p:cNvPr>
          <p:cNvSpPr/>
          <p:nvPr/>
        </p:nvSpPr>
        <p:spPr>
          <a:xfrm>
            <a:off x="8136511" y="3551213"/>
            <a:ext cx="397019" cy="311727"/>
          </a:xfrm>
          <a:prstGeom prst="actionButtonHom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ction Button: Go Home 11">
            <a:hlinkClick r:id="" action="ppaction://hlinkshowjump?jump=firstslide" highlightClick="1"/>
            <a:extLst>
              <a:ext uri="{FF2B5EF4-FFF2-40B4-BE49-F238E27FC236}">
                <a16:creationId xmlns:a16="http://schemas.microsoft.com/office/drawing/2014/main" id="{F6954D7A-7420-B44D-FC6B-C10CBF8AB4FD}"/>
              </a:ext>
            </a:extLst>
          </p:cNvPr>
          <p:cNvSpPr/>
          <p:nvPr/>
        </p:nvSpPr>
        <p:spPr>
          <a:xfrm>
            <a:off x="8957829" y="4105051"/>
            <a:ext cx="397019" cy="311727"/>
          </a:xfrm>
          <a:prstGeom prst="actionButtonHom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ction Button: Go Home 14">
            <a:hlinkClick r:id="" action="ppaction://hlinkshowjump?jump=firstslide" highlightClick="1"/>
            <a:extLst>
              <a:ext uri="{FF2B5EF4-FFF2-40B4-BE49-F238E27FC236}">
                <a16:creationId xmlns:a16="http://schemas.microsoft.com/office/drawing/2014/main" id="{DB7650B0-3118-06AE-2B36-374462666B1E}"/>
              </a:ext>
            </a:extLst>
          </p:cNvPr>
          <p:cNvSpPr/>
          <p:nvPr/>
        </p:nvSpPr>
        <p:spPr>
          <a:xfrm>
            <a:off x="8611682" y="4777340"/>
            <a:ext cx="397019" cy="311727"/>
          </a:xfrm>
          <a:prstGeom prst="actionButtonHom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ction Button: Go Home 16">
            <a:hlinkClick r:id="" action="ppaction://hlinkshowjump?jump=firstslide" highlightClick="1"/>
            <a:extLst>
              <a:ext uri="{FF2B5EF4-FFF2-40B4-BE49-F238E27FC236}">
                <a16:creationId xmlns:a16="http://schemas.microsoft.com/office/drawing/2014/main" id="{677D8FC9-0158-0153-4501-68D35642DB05}"/>
              </a:ext>
            </a:extLst>
          </p:cNvPr>
          <p:cNvSpPr/>
          <p:nvPr/>
        </p:nvSpPr>
        <p:spPr>
          <a:xfrm>
            <a:off x="7272767" y="3587750"/>
            <a:ext cx="397019" cy="311727"/>
          </a:xfrm>
          <a:prstGeom prst="actionButtonHom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ction Button: Go Home 18">
            <a:hlinkClick r:id="" action="ppaction://hlinkshowjump?jump=firstslide" highlightClick="1"/>
            <a:extLst>
              <a:ext uri="{FF2B5EF4-FFF2-40B4-BE49-F238E27FC236}">
                <a16:creationId xmlns:a16="http://schemas.microsoft.com/office/drawing/2014/main" id="{EE5BD59E-B225-0D9C-79AD-560FFC45C80B}"/>
              </a:ext>
            </a:extLst>
          </p:cNvPr>
          <p:cNvSpPr/>
          <p:nvPr/>
        </p:nvSpPr>
        <p:spPr>
          <a:xfrm>
            <a:off x="7599214" y="3999511"/>
            <a:ext cx="397019" cy="311727"/>
          </a:xfrm>
          <a:prstGeom prst="actionButtonHom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ction Button: Go Home 20">
            <a:hlinkClick r:id="" action="ppaction://hlinkshowjump?jump=firstslide" highlightClick="1"/>
            <a:extLst>
              <a:ext uri="{FF2B5EF4-FFF2-40B4-BE49-F238E27FC236}">
                <a16:creationId xmlns:a16="http://schemas.microsoft.com/office/drawing/2014/main" id="{C2E5CCA0-1396-426E-B6BD-61DEA712D111}"/>
              </a:ext>
            </a:extLst>
          </p:cNvPr>
          <p:cNvSpPr/>
          <p:nvPr/>
        </p:nvSpPr>
        <p:spPr>
          <a:xfrm>
            <a:off x="8307846" y="5278581"/>
            <a:ext cx="397019" cy="311727"/>
          </a:xfrm>
          <a:prstGeom prst="actionButtonHome">
            <a:avLst/>
          </a:prstGeom>
          <a:solidFill>
            <a:srgbClr val="A6B3C6"/>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902F0903-3945-B5FB-2948-A17015EDA7DD}"/>
              </a:ext>
            </a:extLst>
          </p:cNvPr>
          <p:cNvSpPr/>
          <p:nvPr/>
        </p:nvSpPr>
        <p:spPr>
          <a:xfrm>
            <a:off x="8821882" y="3999512"/>
            <a:ext cx="677565" cy="482706"/>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79B0A31-4683-891B-CE2C-D9F1BB1FDAEE}"/>
              </a:ext>
            </a:extLst>
          </p:cNvPr>
          <p:cNvSpPr/>
          <p:nvPr/>
        </p:nvSpPr>
        <p:spPr>
          <a:xfrm>
            <a:off x="7132493" y="3463035"/>
            <a:ext cx="677565" cy="482706"/>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FE74E8F-75F0-59F3-B5D1-30DDC5049F77}"/>
              </a:ext>
            </a:extLst>
          </p:cNvPr>
          <p:cNvSpPr/>
          <p:nvPr/>
        </p:nvSpPr>
        <p:spPr>
          <a:xfrm>
            <a:off x="7879555" y="3041622"/>
            <a:ext cx="677565" cy="482706"/>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097BEBAD-0C9A-36D1-465B-49A73C541377}"/>
              </a:ext>
            </a:extLst>
          </p:cNvPr>
          <p:cNvSpPr txBox="1"/>
          <p:nvPr/>
        </p:nvSpPr>
        <p:spPr>
          <a:xfrm>
            <a:off x="5910355" y="262177"/>
            <a:ext cx="5246349" cy="1631216"/>
          </a:xfrm>
          <a:prstGeom prst="rect">
            <a:avLst/>
          </a:prstGeom>
          <a:noFill/>
        </p:spPr>
        <p:txBody>
          <a:bodyPr wrap="square">
            <a:spAutoFit/>
          </a:bodyPr>
          <a:lstStyle/>
          <a:p>
            <a:pPr marL="342900" indent="-342900">
              <a:buFont typeface="Arial" panose="020B0604020202020204" pitchFamily="34" charset="0"/>
              <a:buChar char="•"/>
            </a:pPr>
            <a:r>
              <a:rPr lang="en-GB" sz="2000"/>
              <a:t>Two PCNs – ‘Ely North PCN’ &amp;‘Ely South PCN’.</a:t>
            </a:r>
          </a:p>
          <a:p>
            <a:pPr marL="342900" indent="-342900">
              <a:buFont typeface="Arial" panose="020B0604020202020204" pitchFamily="34" charset="0"/>
              <a:buChar char="•"/>
            </a:pPr>
            <a:r>
              <a:rPr lang="en-GB" sz="2000"/>
              <a:t>7 of the 8 GP practices in East Cambs.</a:t>
            </a:r>
          </a:p>
          <a:p>
            <a:pPr marL="342900" indent="-342900">
              <a:buFont typeface="Arial" panose="020B0604020202020204" pitchFamily="34" charset="0"/>
              <a:buChar char="•"/>
            </a:pPr>
            <a:r>
              <a:rPr lang="en-GB" sz="2000"/>
              <a:t>90,000 registered patients.</a:t>
            </a:r>
          </a:p>
          <a:p>
            <a:pPr marL="342900" indent="-342900">
              <a:buFont typeface="Arial" panose="020B0604020202020204" pitchFamily="34" charset="0"/>
              <a:buChar char="•"/>
            </a:pPr>
            <a:r>
              <a:rPr lang="en-GB" sz="2000"/>
              <a:t>Mereside Medical Group are 3 of the 7 Network Practices. 44,000 reg pts. (48%)</a:t>
            </a:r>
          </a:p>
        </p:txBody>
      </p:sp>
      <p:cxnSp>
        <p:nvCxnSpPr>
          <p:cNvPr id="23" name="Straight Connector 22">
            <a:extLst>
              <a:ext uri="{FF2B5EF4-FFF2-40B4-BE49-F238E27FC236}">
                <a16:creationId xmlns:a16="http://schemas.microsoft.com/office/drawing/2014/main" id="{9A7FB8CA-9CD1-B238-3084-6AAB848FB31B}"/>
              </a:ext>
            </a:extLst>
          </p:cNvPr>
          <p:cNvCxnSpPr>
            <a:cxnSpLocks/>
          </p:cNvCxnSpPr>
          <p:nvPr/>
        </p:nvCxnSpPr>
        <p:spPr>
          <a:xfrm flipV="1">
            <a:off x="8307846" y="5278581"/>
            <a:ext cx="397019" cy="311727"/>
          </a:xfrm>
          <a:prstGeom prst="line">
            <a:avLst/>
          </a:prstGeom>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E62F24BA-BEB4-A978-0F03-42BCCA3721F6}"/>
              </a:ext>
            </a:extLst>
          </p:cNvPr>
          <p:cNvSpPr txBox="1"/>
          <p:nvPr/>
        </p:nvSpPr>
        <p:spPr>
          <a:xfrm>
            <a:off x="9313272" y="3790864"/>
            <a:ext cx="677566" cy="276999"/>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GB" sz="1200"/>
              <a:t>Staploe</a:t>
            </a:r>
            <a:endParaRPr lang="en-GB"/>
          </a:p>
        </p:txBody>
      </p:sp>
      <p:sp>
        <p:nvSpPr>
          <p:cNvPr id="28" name="TextBox 27">
            <a:extLst>
              <a:ext uri="{FF2B5EF4-FFF2-40B4-BE49-F238E27FC236}">
                <a16:creationId xmlns:a16="http://schemas.microsoft.com/office/drawing/2014/main" id="{615E66E1-207E-B5DC-0A78-74B0F18A4B28}"/>
              </a:ext>
            </a:extLst>
          </p:cNvPr>
          <p:cNvSpPr txBox="1"/>
          <p:nvPr/>
        </p:nvSpPr>
        <p:spPr>
          <a:xfrm>
            <a:off x="6272674" y="3383525"/>
            <a:ext cx="954157" cy="276999"/>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GB" sz="1200"/>
              <a:t>Haddenham</a:t>
            </a:r>
          </a:p>
        </p:txBody>
      </p:sp>
      <p:sp>
        <p:nvSpPr>
          <p:cNvPr id="30" name="TextBox 29">
            <a:extLst>
              <a:ext uri="{FF2B5EF4-FFF2-40B4-BE49-F238E27FC236}">
                <a16:creationId xmlns:a16="http://schemas.microsoft.com/office/drawing/2014/main" id="{1AB9F396-B832-1093-D565-5F460EFEE17F}"/>
              </a:ext>
            </a:extLst>
          </p:cNvPr>
          <p:cNvSpPr txBox="1"/>
          <p:nvPr/>
        </p:nvSpPr>
        <p:spPr>
          <a:xfrm>
            <a:off x="7163671" y="2858489"/>
            <a:ext cx="863740" cy="276999"/>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GB" sz="1200"/>
              <a:t>Cathedral</a:t>
            </a:r>
          </a:p>
        </p:txBody>
      </p:sp>
      <p:sp>
        <p:nvSpPr>
          <p:cNvPr id="5" name="Arrow: Down 4">
            <a:extLst>
              <a:ext uri="{FF2B5EF4-FFF2-40B4-BE49-F238E27FC236}">
                <a16:creationId xmlns:a16="http://schemas.microsoft.com/office/drawing/2014/main" id="{17B6010C-8BCE-B807-CEE1-ECE39DEC6D14}"/>
              </a:ext>
            </a:extLst>
          </p:cNvPr>
          <p:cNvSpPr/>
          <p:nvPr/>
        </p:nvSpPr>
        <p:spPr>
          <a:xfrm rot="4035148">
            <a:off x="4168215" y="2055205"/>
            <a:ext cx="214025" cy="596434"/>
          </a:xfrm>
          <a:prstGeom prst="downArrow">
            <a:avLst>
              <a:gd name="adj1" fmla="val 43335"/>
              <a:gd name="adj2" fmla="val 85724"/>
            </a:avLst>
          </a:prstGeom>
          <a:solidFill>
            <a:srgbClr val="C0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76399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B9E54-7609-0AE3-A8C9-54725B75F3A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4CE188F-52A7-8DAC-142D-DCE494AED5B9}"/>
              </a:ext>
            </a:extLst>
          </p:cNvPr>
          <p:cNvSpPr txBox="1"/>
          <p:nvPr/>
        </p:nvSpPr>
        <p:spPr>
          <a:xfrm>
            <a:off x="457200" y="1736272"/>
            <a:ext cx="8714232" cy="415498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We aim to give every patient who is referred to us a CGA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A CGA provides a structured, evidence-based assessment of: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Physical health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Mental health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Functional ability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Social circumstances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Falls risk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Medicines optimisation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Advance care planning</a:t>
            </a:r>
            <a:endParaRPr kumimoji="0" lang="en-GB"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50AF33A-1C12-6951-C146-E8400A727A91}"/>
              </a:ext>
            </a:extLst>
          </p:cNvPr>
          <p:cNvSpPr txBox="1"/>
          <p:nvPr/>
        </p:nvSpPr>
        <p:spPr>
          <a:xfrm>
            <a:off x="457200" y="1128071"/>
            <a:ext cx="901598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EFFFF"/>
                </a:solidFill>
                <a:effectLst/>
                <a:uLnTx/>
                <a:uFillTx/>
                <a:latin typeface="Calibri" panose="020F0502020204030204"/>
                <a:ea typeface="+mn-ea"/>
                <a:cs typeface="+mn-cs"/>
              </a:rPr>
              <a:t>CGA is a cornerstone of our proactive frailty care.</a:t>
            </a:r>
          </a:p>
        </p:txBody>
      </p:sp>
      <p:sp>
        <p:nvSpPr>
          <p:cNvPr id="8" name="Text Placeholder 1">
            <a:extLst>
              <a:ext uri="{FF2B5EF4-FFF2-40B4-BE49-F238E27FC236}">
                <a16:creationId xmlns:a16="http://schemas.microsoft.com/office/drawing/2014/main" id="{5101C02D-72F6-E181-A427-52527006B1E7}"/>
              </a:ext>
            </a:extLst>
          </p:cNvPr>
          <p:cNvSpPr txBox="1">
            <a:spLocks/>
          </p:cNvSpPr>
          <p:nvPr/>
        </p:nvSpPr>
        <p:spPr>
          <a:xfrm>
            <a:off x="457200" y="333835"/>
            <a:ext cx="11306176" cy="6477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1" i="0" kern="1200">
                <a:solidFill>
                  <a:schemeClr val="bg1"/>
                </a:solidFill>
                <a:latin typeface="Calibri" panose="020F0502020204030204" pitchFamily="34" charset="0"/>
                <a:ea typeface="+mn-ea"/>
                <a:cs typeface="Calibri" panose="020F0502020204030204" pitchFamily="34" charset="0"/>
              </a:defRPr>
            </a:lvl1pPr>
            <a:lvl2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2pPr>
            <a:lvl3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3pPr>
            <a:lvl4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4pPr>
            <a:lvl5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600" b="1" i="0" u="none" strike="noStrike" kern="1200" cap="none" spc="0" normalizeH="0" baseline="0" noProof="0">
                <a:ln>
                  <a:noFill/>
                </a:ln>
                <a:solidFill>
                  <a:srgbClr val="FEFFFF"/>
                </a:solidFill>
                <a:effectLst/>
                <a:uLnTx/>
                <a:uFillTx/>
                <a:latin typeface="Calibri"/>
                <a:ea typeface="Calibri"/>
                <a:cs typeface="Calibri"/>
              </a:rPr>
              <a:t>Comprehensive Geriatric Assessment </a:t>
            </a:r>
            <a:endParaRPr kumimoji="0" lang="en-GB" sz="3600" b="1" i="0" u="none" strike="noStrike" kern="1200" cap="none" spc="0" normalizeH="0" baseline="0" noProof="0">
              <a:ln>
                <a:noFill/>
              </a:ln>
              <a:solidFill>
                <a:srgbClr val="FEF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70511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FBCA4-3A5B-C441-69FE-7ABDD206BA61}"/>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9DD593F8-9408-6249-9C21-A57C5B639A97}"/>
              </a:ext>
            </a:extLst>
          </p:cNvPr>
          <p:cNvSpPr txBox="1">
            <a:spLocks/>
          </p:cNvSpPr>
          <p:nvPr/>
        </p:nvSpPr>
        <p:spPr>
          <a:xfrm>
            <a:off x="457200" y="333835"/>
            <a:ext cx="11306176" cy="6477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1" i="0" kern="1200">
                <a:solidFill>
                  <a:schemeClr val="bg1"/>
                </a:solidFill>
                <a:latin typeface="Calibri" panose="020F0502020204030204" pitchFamily="34" charset="0"/>
                <a:ea typeface="+mn-ea"/>
                <a:cs typeface="Calibri" panose="020F0502020204030204" pitchFamily="34" charset="0"/>
              </a:defRPr>
            </a:lvl1pPr>
            <a:lvl2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2pPr>
            <a:lvl3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3pPr>
            <a:lvl4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4pPr>
            <a:lvl5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4800" b="1" i="0" u="none" strike="noStrike" kern="1200" cap="none" spc="0" normalizeH="0" baseline="0" noProof="0">
                <a:ln>
                  <a:noFill/>
                </a:ln>
                <a:solidFill>
                  <a:srgbClr val="FEFFFF"/>
                </a:solidFill>
                <a:effectLst/>
                <a:uLnTx/>
                <a:uFillTx/>
                <a:latin typeface="Calibri"/>
                <a:ea typeface="Calibri"/>
                <a:cs typeface="Calibri"/>
              </a:rPr>
              <a:t>Comprehensive Geriatric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4800" b="1" i="0" u="none" strike="noStrike" kern="1200" cap="none" spc="0" normalizeH="0" baseline="0" noProof="0">
                <a:ln>
                  <a:noFill/>
                </a:ln>
                <a:solidFill>
                  <a:srgbClr val="FEFFFF"/>
                </a:solidFill>
                <a:effectLst/>
                <a:uLnTx/>
                <a:uFillTx/>
                <a:latin typeface="Calibri"/>
                <a:ea typeface="Calibri"/>
                <a:cs typeface="Calibri"/>
              </a:rPr>
              <a:t>Assessment </a:t>
            </a:r>
            <a:endParaRPr kumimoji="0" lang="en-GB" sz="4800" b="1" i="0" u="none" strike="noStrike" kern="1200" cap="none" spc="0" normalizeH="0" baseline="0" noProof="0">
              <a:ln>
                <a:noFill/>
              </a:ln>
              <a:solidFill>
                <a:srgbClr val="FEFFFF"/>
              </a:solidFill>
              <a:effectLst/>
              <a:uLnTx/>
              <a:uFillTx/>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3CC7925B-8894-2B13-4670-CF53E7A9B937}"/>
              </a:ext>
            </a:extLst>
          </p:cNvPr>
          <p:cNvSpPr>
            <a:spLocks noGrp="1"/>
          </p:cNvSpPr>
          <p:nvPr>
            <p:ph type="body" sz="quarter" idx="13"/>
          </p:nvPr>
        </p:nvSpPr>
        <p:spPr>
          <a:xfrm>
            <a:off x="638855" y="1600199"/>
            <a:ext cx="9090831" cy="5069631"/>
          </a:xfrm>
        </p:spPr>
        <p:txBody>
          <a:bodyPr>
            <a:normAutofit/>
          </a:bodyPr>
          <a:lstStyle/>
          <a:p>
            <a:pPr>
              <a:spcBef>
                <a:spcPts val="0"/>
              </a:spcBef>
            </a:pPr>
            <a:r>
              <a:rPr lang="en-GB" sz="2000" b="1"/>
              <a:t>Care home residents</a:t>
            </a:r>
          </a:p>
          <a:p>
            <a:pPr>
              <a:spcBef>
                <a:spcPts val="0"/>
              </a:spcBef>
            </a:pPr>
            <a:r>
              <a:rPr lang="en-GB" sz="2000"/>
              <a:t>All care home residents receive an annual structured multidisciplinary medication review (SMR).</a:t>
            </a:r>
          </a:p>
          <a:p>
            <a:pPr>
              <a:spcBef>
                <a:spcPts val="0"/>
              </a:spcBef>
            </a:pPr>
            <a:endParaRPr lang="en-GB" sz="2000"/>
          </a:p>
          <a:p>
            <a:pPr>
              <a:spcBef>
                <a:spcPts val="0"/>
              </a:spcBef>
            </a:pPr>
            <a:r>
              <a:rPr lang="en-GB" sz="2000"/>
              <a:t>Reviews include the home’s care team, the named link GP who is responsible for the residents in each home, a PCN clinical pharmacist, an advanced nurse practitioner, and a geriatrician whenever possible.</a:t>
            </a:r>
          </a:p>
          <a:p>
            <a:pPr>
              <a:spcBef>
                <a:spcPts val="0"/>
              </a:spcBef>
            </a:pPr>
            <a:endParaRPr lang="en-GB" sz="2000"/>
          </a:p>
          <a:p>
            <a:pPr>
              <a:spcBef>
                <a:spcPts val="0"/>
              </a:spcBef>
            </a:pPr>
            <a:r>
              <a:rPr lang="en-GB" sz="2000" b="1"/>
              <a:t>Community patients</a:t>
            </a:r>
          </a:p>
          <a:p>
            <a:pPr>
              <a:spcBef>
                <a:spcPts val="0"/>
              </a:spcBef>
            </a:pPr>
            <a:r>
              <a:rPr lang="en-GB" sz="2000"/>
              <a:t>For frail patients in the community, following a CGA, an SMR by the clinical pharmacy team is requested and completed, and medications are further optimised focusing on areas of concerns from the patient (polypharmacy, dysphagia, falls etc). </a:t>
            </a:r>
          </a:p>
          <a:p>
            <a:pPr>
              <a:spcBef>
                <a:spcPts val="0"/>
              </a:spcBef>
            </a:pPr>
            <a:endParaRPr lang="en-GB" sz="2000"/>
          </a:p>
          <a:p>
            <a:pPr>
              <a:spcBef>
                <a:spcPts val="0"/>
              </a:spcBef>
            </a:pPr>
            <a:r>
              <a:rPr lang="en-GB" sz="2000" b="1"/>
              <a:t>All frail patients </a:t>
            </a:r>
          </a:p>
          <a:p>
            <a:pPr>
              <a:spcBef>
                <a:spcPts val="0"/>
              </a:spcBef>
            </a:pPr>
            <a:r>
              <a:rPr lang="en-GB" sz="2000"/>
              <a:t>Will have an </a:t>
            </a:r>
            <a:r>
              <a:rPr lang="en-GB" sz="2000" i="1"/>
              <a:t>additional</a:t>
            </a:r>
            <a:r>
              <a:rPr lang="en-GB" sz="2000"/>
              <a:t> medication review undertaken by their named GP as part of their annual long-term condition review.</a:t>
            </a:r>
          </a:p>
          <a:p>
            <a:endParaRPr lang="en-GB" sz="2000"/>
          </a:p>
        </p:txBody>
      </p:sp>
      <p:sp>
        <p:nvSpPr>
          <p:cNvPr id="2" name="Text Placeholder 1">
            <a:extLst>
              <a:ext uri="{FF2B5EF4-FFF2-40B4-BE49-F238E27FC236}">
                <a16:creationId xmlns:a16="http://schemas.microsoft.com/office/drawing/2014/main" id="{659680A6-95C3-9E7A-D6FA-095296B2A224}"/>
              </a:ext>
            </a:extLst>
          </p:cNvPr>
          <p:cNvSpPr>
            <a:spLocks noGrp="1"/>
          </p:cNvSpPr>
          <p:nvPr>
            <p:ph type="body" sz="quarter" idx="11"/>
          </p:nvPr>
        </p:nvSpPr>
        <p:spPr>
          <a:xfrm>
            <a:off x="638855" y="333835"/>
            <a:ext cx="7829811" cy="647700"/>
          </a:xfrm>
        </p:spPr>
        <p:txBody>
          <a:bodyPr/>
          <a:lstStyle/>
          <a:p>
            <a:pPr lvl="0">
              <a:defRPr/>
            </a:pPr>
            <a:r>
              <a:rPr lang="en-GB" sz="3600"/>
              <a:t>Comprehensive Geri</a:t>
            </a:r>
            <a:r>
              <a:rPr lang="en-GB" sz="3600">
                <a:latin typeface="Calibri"/>
                <a:ea typeface="Calibri"/>
                <a:cs typeface="Calibri"/>
              </a:rPr>
              <a:t>atric Assessment</a:t>
            </a:r>
          </a:p>
          <a:p>
            <a:pPr lvl="0">
              <a:defRPr/>
            </a:pPr>
            <a:r>
              <a:rPr lang="en-GB" sz="3600">
                <a:latin typeface="Calibri"/>
                <a:ea typeface="Calibri"/>
                <a:cs typeface="Calibri"/>
              </a:rPr>
              <a:t>- medication review and optimisation</a:t>
            </a:r>
            <a:endParaRPr lang="en-GB"/>
          </a:p>
        </p:txBody>
      </p:sp>
    </p:spTree>
    <p:extLst>
      <p:ext uri="{BB962C8B-B14F-4D97-AF65-F5344CB8AC3E}">
        <p14:creationId xmlns:p14="http://schemas.microsoft.com/office/powerpoint/2010/main" val="3321102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30C1-3A14-A67F-3D1D-469D3E21F241}"/>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6F07E7AE-8A4E-609F-8095-D4F87B35097A}"/>
              </a:ext>
            </a:extLst>
          </p:cNvPr>
          <p:cNvSpPr txBox="1">
            <a:spLocks/>
          </p:cNvSpPr>
          <p:nvPr/>
        </p:nvSpPr>
        <p:spPr>
          <a:xfrm>
            <a:off x="457200" y="333835"/>
            <a:ext cx="11306176" cy="6477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1" i="0" kern="1200">
                <a:solidFill>
                  <a:schemeClr val="bg1"/>
                </a:solidFill>
                <a:latin typeface="Calibri" panose="020F0502020204030204" pitchFamily="34" charset="0"/>
                <a:ea typeface="+mn-ea"/>
                <a:cs typeface="Calibri" panose="020F0502020204030204" pitchFamily="34" charset="0"/>
              </a:defRPr>
            </a:lvl1pPr>
            <a:lvl2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2pPr>
            <a:lvl3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3pPr>
            <a:lvl4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4pPr>
            <a:lvl5pPr marL="0" indent="0" algn="l" defTabSz="914400" rtl="0" eaLnBrk="1" latinLnBrk="0" hangingPunct="1">
              <a:lnSpc>
                <a:spcPct val="150000"/>
              </a:lnSpc>
              <a:spcBef>
                <a:spcPts val="500"/>
              </a:spcBef>
              <a:buFont typeface="Arial" panose="020B0604020202020204" pitchFamily="34" charset="0"/>
              <a:buNone/>
              <a:defRPr sz="1400" b="0" i="0" kern="1200">
                <a:solidFill>
                  <a:srgbClr val="2A2A2A"/>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600" b="1" i="0" u="none" strike="noStrike" kern="1200" cap="none" spc="0" normalizeH="0" baseline="0" noProof="0">
                <a:ln>
                  <a:noFill/>
                </a:ln>
                <a:solidFill>
                  <a:srgbClr val="FEFFFF"/>
                </a:solidFill>
                <a:effectLst/>
                <a:uLnTx/>
                <a:uFillTx/>
                <a:latin typeface="Calibri"/>
                <a:ea typeface="Calibri"/>
                <a:cs typeface="Calibri"/>
              </a:rPr>
              <a:t>Comprehensive Geriatric</a:t>
            </a:r>
            <a:r>
              <a:rPr lang="en-GB" sz="3600">
                <a:solidFill>
                  <a:srgbClr val="FEFFFF"/>
                </a:solidFill>
                <a:latin typeface="Calibri"/>
                <a:ea typeface="Calibri"/>
                <a:cs typeface="Calibri"/>
              </a:rPr>
              <a:t> </a:t>
            </a:r>
            <a:r>
              <a:rPr kumimoji="0" lang="en-GB" sz="3600" b="1" i="0" u="none" strike="noStrike" kern="1200" cap="none" spc="0" normalizeH="0" baseline="0" noProof="0">
                <a:ln>
                  <a:noFill/>
                </a:ln>
                <a:solidFill>
                  <a:srgbClr val="FEFFFF"/>
                </a:solidFill>
                <a:effectLst/>
                <a:uLnTx/>
                <a:uFillTx/>
                <a:latin typeface="Calibri"/>
                <a:ea typeface="Calibri"/>
                <a:cs typeface="Calibri"/>
              </a:rPr>
              <a:t>Assessment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3600">
                <a:solidFill>
                  <a:srgbClr val="FEFFFF"/>
                </a:solidFill>
                <a:latin typeface="Calibri"/>
                <a:ea typeface="Calibri"/>
                <a:cs typeface="Calibri"/>
              </a:rPr>
              <a:t>- Advanced Care Planning / ReSPECT</a:t>
            </a:r>
            <a:r>
              <a:rPr kumimoji="0" lang="en-GB" sz="3600" b="1" i="0" u="none" strike="noStrike" kern="1200" cap="none" spc="0" normalizeH="0" baseline="0" noProof="0">
                <a:ln>
                  <a:noFill/>
                </a:ln>
                <a:solidFill>
                  <a:srgbClr val="FEFFFF"/>
                </a:solidFill>
                <a:effectLst/>
                <a:uLnTx/>
                <a:uFillTx/>
                <a:latin typeface="Calibri"/>
                <a:ea typeface="Calibri"/>
                <a:cs typeface="Calibri"/>
              </a:rPr>
              <a:t> </a:t>
            </a:r>
            <a:endParaRPr kumimoji="0" lang="en-GB" sz="3600" b="1" i="0" u="none" strike="noStrike" kern="1200" cap="none" spc="0" normalizeH="0" baseline="0" noProof="0">
              <a:ln>
                <a:noFill/>
              </a:ln>
              <a:solidFill>
                <a:srgbClr val="FEFFFF"/>
              </a:solidFill>
              <a:effectLst/>
              <a:uLnTx/>
              <a:uFillTx/>
              <a:latin typeface="Calibri" panose="020F0502020204030204" pitchFamily="34" charset="0"/>
              <a:ea typeface="+mn-ea"/>
              <a:cs typeface="Calibri" panose="020F0502020204030204" pitchFamily="34" charset="0"/>
            </a:endParaRPr>
          </a:p>
        </p:txBody>
      </p:sp>
      <p:sp>
        <p:nvSpPr>
          <p:cNvPr id="3" name="Text Placeholder 2">
            <a:extLst>
              <a:ext uri="{FF2B5EF4-FFF2-40B4-BE49-F238E27FC236}">
                <a16:creationId xmlns:a16="http://schemas.microsoft.com/office/drawing/2014/main" id="{F7C2EA52-FAA3-6DEA-3D82-1E0B948B7A53}"/>
              </a:ext>
            </a:extLst>
          </p:cNvPr>
          <p:cNvSpPr>
            <a:spLocks noGrp="1"/>
          </p:cNvSpPr>
          <p:nvPr>
            <p:ph type="body" sz="quarter" idx="13"/>
          </p:nvPr>
        </p:nvSpPr>
        <p:spPr>
          <a:xfrm>
            <a:off x="457200" y="1863578"/>
            <a:ext cx="9407007" cy="4469364"/>
          </a:xfrm>
        </p:spPr>
        <p:txBody>
          <a:bodyPr>
            <a:normAutofit fontScale="77500" lnSpcReduction="20000"/>
          </a:bodyPr>
          <a:lstStyle/>
          <a:p>
            <a:r>
              <a:rPr lang="en-GB" sz="3100" i="1"/>
              <a:t>Don’t be scared to talk about death; everyone dies!</a:t>
            </a:r>
          </a:p>
          <a:p>
            <a:endParaRPr lang="en-GB" sz="3300" i="1"/>
          </a:p>
          <a:p>
            <a:pPr>
              <a:spcBef>
                <a:spcPts val="600"/>
              </a:spcBef>
            </a:pPr>
            <a:r>
              <a:rPr lang="en-GB" sz="2800"/>
              <a:t>Every patient who comes into the frailty service will be offered the opportunity to discuss their wishes regarding advanced care planning and ReSPECT.</a:t>
            </a:r>
          </a:p>
          <a:p>
            <a:pPr>
              <a:spcBef>
                <a:spcPts val="600"/>
              </a:spcBef>
            </a:pPr>
            <a:endParaRPr lang="en-GB" sz="2800"/>
          </a:p>
          <a:p>
            <a:pPr>
              <a:spcBef>
                <a:spcPts val="600"/>
              </a:spcBef>
            </a:pPr>
            <a:r>
              <a:rPr lang="en-GB" sz="2800"/>
              <a:t>The BGS End of Life Care in Frailty guidance is explicit: “</a:t>
            </a:r>
            <a:r>
              <a:rPr lang="en-GB" sz="2800" i="1"/>
              <a:t>severe frailty should be</a:t>
            </a:r>
          </a:p>
          <a:p>
            <a:pPr>
              <a:spcBef>
                <a:spcPts val="600"/>
              </a:spcBef>
            </a:pPr>
            <a:r>
              <a:rPr lang="en-GB" sz="2800" i="1"/>
              <a:t>recognised as a condition in which end of life is a possible, and often probable,</a:t>
            </a:r>
          </a:p>
          <a:p>
            <a:pPr>
              <a:spcBef>
                <a:spcPts val="600"/>
              </a:spcBef>
            </a:pPr>
            <a:r>
              <a:rPr lang="en-GB" sz="2800" i="1"/>
              <a:t>outcome. ReSPECT documentation, Gold Standards Framework triggers, and</a:t>
            </a:r>
          </a:p>
          <a:p>
            <a:pPr>
              <a:spcBef>
                <a:spcPts val="600"/>
              </a:spcBef>
            </a:pPr>
            <a:r>
              <a:rPr lang="en-GB" sz="2800" i="1"/>
              <a:t>active palliative care integration are standard components</a:t>
            </a:r>
            <a:r>
              <a:rPr lang="en-GB" sz="2800"/>
              <a:t>.”</a:t>
            </a:r>
          </a:p>
          <a:p>
            <a:pPr>
              <a:spcBef>
                <a:spcPts val="600"/>
              </a:spcBef>
            </a:pPr>
            <a:endParaRPr lang="en-GB" sz="2800"/>
          </a:p>
          <a:p>
            <a:pPr>
              <a:spcBef>
                <a:spcPts val="600"/>
              </a:spcBef>
            </a:pPr>
            <a:r>
              <a:rPr lang="en-GB" sz="2800"/>
              <a:t>Most people with frailty currently die without ever accessing specialist palliative care.</a:t>
            </a:r>
            <a:endParaRPr lang="en-GB" sz="2400"/>
          </a:p>
        </p:txBody>
      </p:sp>
    </p:spTree>
    <p:extLst>
      <p:ext uri="{BB962C8B-B14F-4D97-AF65-F5344CB8AC3E}">
        <p14:creationId xmlns:p14="http://schemas.microsoft.com/office/powerpoint/2010/main" val="4038858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2A93A-B8B5-7ECB-905E-1DD6F6715E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251412-1F9D-D496-422B-A69EF1D30661}"/>
              </a:ext>
            </a:extLst>
          </p:cNvPr>
          <p:cNvSpPr>
            <a:spLocks noGrp="1"/>
          </p:cNvSpPr>
          <p:nvPr>
            <p:ph type="body" sz="quarter" idx="11"/>
          </p:nvPr>
        </p:nvSpPr>
        <p:spPr/>
        <p:txBody>
          <a:bodyPr/>
          <a:lstStyle/>
          <a:p>
            <a:r>
              <a:rPr lang="en-GB"/>
              <a:t>Evidence of Impact</a:t>
            </a:r>
          </a:p>
        </p:txBody>
      </p:sp>
      <p:sp>
        <p:nvSpPr>
          <p:cNvPr id="12" name="TextBox 11">
            <a:extLst>
              <a:ext uri="{FF2B5EF4-FFF2-40B4-BE49-F238E27FC236}">
                <a16:creationId xmlns:a16="http://schemas.microsoft.com/office/drawing/2014/main" id="{B0CA3C31-B58F-9406-8CD0-C2499902C025}"/>
              </a:ext>
            </a:extLst>
          </p:cNvPr>
          <p:cNvSpPr txBox="1"/>
          <p:nvPr/>
        </p:nvSpPr>
        <p:spPr>
          <a:xfrm>
            <a:off x="749413" y="1524688"/>
            <a:ext cx="9199851"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4EA8CB"/>
                </a:solidFill>
                <a:effectLst/>
                <a:uLnTx/>
                <a:uFillTx/>
                <a:latin typeface="Calibri" panose="020F0502020204030204"/>
                <a:ea typeface="+mn-ea"/>
                <a:cs typeface="+mn-cs"/>
              </a:rPr>
              <a:t>What has changed?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a:ln>
                <a:noFill/>
              </a:ln>
              <a:solidFill>
                <a:srgbClr val="4EA8CB"/>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More patients receiving proactive assessment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Earlier identification of deterioration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Increased ACP and ReSPECT completion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Improved coordination between organisations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Faster post-discharge follow-up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EA8CB"/>
                </a:solidFill>
                <a:effectLst/>
                <a:uLnTx/>
                <a:uFillTx/>
                <a:latin typeface="Calibri" panose="020F0502020204030204"/>
                <a:ea typeface="+mn-ea"/>
                <a:cs typeface="+mn-cs"/>
              </a:rPr>
              <a:t>Better support for care homes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4EA8CB"/>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4EA8CB"/>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4EA8CB"/>
                </a:solidFill>
                <a:effectLst/>
                <a:uLnTx/>
                <a:uFillTx/>
                <a:latin typeface="Calibri" panose="020F0502020204030204"/>
                <a:ea typeface="+mn-ea"/>
                <a:cs typeface="+mn-cs"/>
              </a:rPr>
              <a:t>"Having access to a frailty service that is responsive, knowledgeable and supportive gives us reassurance and confidence..."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4EA8CB"/>
                </a:solidFill>
                <a:effectLst/>
                <a:uLnTx/>
                <a:uFillTx/>
                <a:latin typeface="Calibri" panose="020F0502020204030204"/>
                <a:ea typeface="+mn-ea"/>
                <a:cs typeface="+mn-cs"/>
              </a:rPr>
              <a:t>						— Care Home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4EA8C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774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3804-C642-A597-6329-90B4161E7BC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87EF846-F9E1-A3DB-11E7-E6D829CD7F30}"/>
              </a:ext>
            </a:extLst>
          </p:cNvPr>
          <p:cNvSpPr>
            <a:spLocks noGrp="1"/>
          </p:cNvSpPr>
          <p:nvPr>
            <p:ph type="body" sz="quarter" idx="13"/>
          </p:nvPr>
        </p:nvSpPr>
        <p:spPr/>
        <p:txBody>
          <a:bodyPr vert="horz" lIns="91440" tIns="45720" rIns="91440" bIns="45720" rtlCol="0" anchor="t">
            <a:normAutofit/>
          </a:bodyPr>
          <a:lstStyle/>
          <a:p>
            <a:endParaRPr lang="en-GB" sz="1800">
              <a:ea typeface="Calibri"/>
            </a:endParaRPr>
          </a:p>
          <a:p>
            <a:endParaRPr lang="en-GB" sz="2000">
              <a:ea typeface="Calibri"/>
            </a:endParaRPr>
          </a:p>
          <a:p>
            <a:endParaRPr lang="en-GB" sz="2000">
              <a:ea typeface="Calibri"/>
            </a:endParaRPr>
          </a:p>
          <a:p>
            <a:endParaRPr lang="en-GB" sz="2000">
              <a:ea typeface="Calibri"/>
            </a:endParaRPr>
          </a:p>
        </p:txBody>
      </p:sp>
      <p:sp>
        <p:nvSpPr>
          <p:cNvPr id="2" name="Text Placeholder 1">
            <a:extLst>
              <a:ext uri="{FF2B5EF4-FFF2-40B4-BE49-F238E27FC236}">
                <a16:creationId xmlns:a16="http://schemas.microsoft.com/office/drawing/2014/main" id="{1C6B0777-C690-C9DD-1B61-67642039B4F7}"/>
              </a:ext>
            </a:extLst>
          </p:cNvPr>
          <p:cNvSpPr>
            <a:spLocks noGrp="1"/>
          </p:cNvSpPr>
          <p:nvPr>
            <p:ph type="body" sz="quarter" idx="11"/>
          </p:nvPr>
        </p:nvSpPr>
        <p:spPr/>
        <p:txBody>
          <a:bodyPr/>
          <a:lstStyle/>
          <a:p>
            <a:r>
              <a:rPr lang="en-GB">
                <a:latin typeface="Calibri"/>
                <a:ea typeface="Calibri"/>
                <a:cs typeface="Calibri"/>
              </a:rPr>
              <a:t>Evidence of Impact</a:t>
            </a:r>
            <a:endParaRPr lang="en-GB"/>
          </a:p>
        </p:txBody>
      </p:sp>
      <p:graphicFrame>
        <p:nvGraphicFramePr>
          <p:cNvPr id="9" name="Chart 8">
            <a:extLst>
              <a:ext uri="{FF2B5EF4-FFF2-40B4-BE49-F238E27FC236}">
                <a16:creationId xmlns:a16="http://schemas.microsoft.com/office/drawing/2014/main" id="{4DDBD4A5-B7AE-A24D-ECCA-9B131E08060F}"/>
              </a:ext>
            </a:extLst>
          </p:cNvPr>
          <p:cNvGraphicFramePr/>
          <p:nvPr>
            <p:extLst>
              <p:ext uri="{D42A27DB-BD31-4B8C-83A1-F6EECF244321}">
                <p14:modId xmlns:p14="http://schemas.microsoft.com/office/powerpoint/2010/main" val="575410074"/>
              </p:ext>
            </p:extLst>
          </p:nvPr>
        </p:nvGraphicFramePr>
        <p:xfrm>
          <a:off x="870711" y="1158578"/>
          <a:ext cx="8621159"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3475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44EB63-B9EC-A536-96DF-922FEB77C074}"/>
              </a:ext>
            </a:extLst>
          </p:cNvPr>
          <p:cNvSpPr>
            <a:spLocks noGrp="1"/>
          </p:cNvSpPr>
          <p:nvPr>
            <p:ph type="body" sz="quarter" idx="11"/>
          </p:nvPr>
        </p:nvSpPr>
        <p:spPr/>
        <p:txBody>
          <a:bodyPr/>
          <a:lstStyle/>
          <a:p>
            <a:r>
              <a:rPr lang="en-GB"/>
              <a:t>Evidence of Impact</a:t>
            </a:r>
          </a:p>
        </p:txBody>
      </p:sp>
      <p:graphicFrame>
        <p:nvGraphicFramePr>
          <p:cNvPr id="11" name="Chart 10">
            <a:extLst>
              <a:ext uri="{FF2B5EF4-FFF2-40B4-BE49-F238E27FC236}">
                <a16:creationId xmlns:a16="http://schemas.microsoft.com/office/drawing/2014/main" id="{9301C03E-C9DC-B748-283E-031BC6CB6572}"/>
              </a:ext>
            </a:extLst>
          </p:cNvPr>
          <p:cNvGraphicFramePr/>
          <p:nvPr>
            <p:extLst>
              <p:ext uri="{D42A27DB-BD31-4B8C-83A1-F6EECF244321}">
                <p14:modId xmlns:p14="http://schemas.microsoft.com/office/powerpoint/2010/main" val="4018312497"/>
              </p:ext>
            </p:extLst>
          </p:nvPr>
        </p:nvGraphicFramePr>
        <p:xfrm>
          <a:off x="442913" y="1382853"/>
          <a:ext cx="8740844" cy="4083669"/>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BACA1A0D-3521-446D-F380-F2EDF7EEB287}"/>
              </a:ext>
            </a:extLst>
          </p:cNvPr>
          <p:cNvSpPr txBox="1"/>
          <p:nvPr/>
        </p:nvSpPr>
        <p:spPr>
          <a:xfrm>
            <a:off x="592281" y="5796862"/>
            <a:ext cx="919595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E7082"/>
                </a:solidFill>
                <a:effectLst/>
                <a:uLnTx/>
                <a:uFillTx/>
                <a:latin typeface="Calibri" panose="020F0502020204030204"/>
                <a:ea typeface="+mn-ea"/>
                <a:cs typeface="+mn-cs"/>
              </a:rPr>
              <a:t>Documented ACPs have increased five-fold – a substantial increase in proactive patients for patients living with severe frailty</a:t>
            </a:r>
          </a:p>
        </p:txBody>
      </p:sp>
    </p:spTree>
    <p:extLst>
      <p:ext uri="{BB962C8B-B14F-4D97-AF65-F5344CB8AC3E}">
        <p14:creationId xmlns:p14="http://schemas.microsoft.com/office/powerpoint/2010/main" val="2546195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3FD052-10D7-0056-FDF4-6274271C3C3E}"/>
              </a:ext>
            </a:extLst>
          </p:cNvPr>
          <p:cNvSpPr>
            <a:spLocks noGrp="1"/>
          </p:cNvSpPr>
          <p:nvPr>
            <p:ph type="body" sz="quarter" idx="13"/>
          </p:nvPr>
        </p:nvSpPr>
        <p:spPr/>
        <p:txBody>
          <a:bodyPr vert="horz" lIns="91440" tIns="45720" rIns="91440" bIns="45720" rtlCol="0" anchor="t">
            <a:normAutofit fontScale="92500" lnSpcReduction="20000"/>
          </a:bodyPr>
          <a:lstStyle/>
          <a:p>
            <a:r>
              <a:rPr lang="en-GB" sz="3000">
                <a:ea typeface="Calibri"/>
              </a:rPr>
              <a:t>Our most effective elements of the model are:</a:t>
            </a:r>
          </a:p>
          <a:p>
            <a:endParaRPr lang="en-GB" sz="2400">
              <a:ea typeface="Calibri"/>
            </a:endParaRPr>
          </a:p>
          <a:p>
            <a:pPr marL="457200" indent="-457200">
              <a:buFont typeface="Wingdings" panose="05000000000000000000" pitchFamily="2" charset="2"/>
              <a:buChar char="ü"/>
            </a:pPr>
            <a:r>
              <a:rPr lang="en-GB" sz="2800"/>
              <a:t>Dedicated frailty clinicians</a:t>
            </a:r>
          </a:p>
          <a:p>
            <a:pPr marL="457200" indent="-457200">
              <a:buFont typeface="Wingdings" panose="05000000000000000000" pitchFamily="2" charset="2"/>
              <a:buChar char="ü"/>
            </a:pPr>
            <a:r>
              <a:rPr lang="en-GB" sz="2800"/>
              <a:t>Regular neighbourhood MDTs</a:t>
            </a:r>
          </a:p>
          <a:p>
            <a:pPr marL="457200" indent="-457200">
              <a:buFont typeface="Wingdings" panose="05000000000000000000" pitchFamily="2" charset="2"/>
              <a:buChar char="ü"/>
            </a:pPr>
            <a:r>
              <a:rPr lang="en-GB" sz="2800"/>
              <a:t>Integrated Care Home support</a:t>
            </a:r>
          </a:p>
          <a:p>
            <a:pPr marL="457200" indent="-457200">
              <a:buFont typeface="Wingdings" panose="05000000000000000000" pitchFamily="2" charset="2"/>
              <a:buChar char="ü"/>
            </a:pPr>
            <a:r>
              <a:rPr lang="en-GB" sz="2800"/>
              <a:t>Early post-discharge contact (48hrs max)</a:t>
            </a:r>
          </a:p>
          <a:p>
            <a:pPr marL="457200" indent="-457200">
              <a:buFont typeface="Wingdings" panose="05000000000000000000" pitchFamily="2" charset="2"/>
              <a:buChar char="ü"/>
            </a:pPr>
            <a:r>
              <a:rPr lang="en-GB" sz="2800"/>
              <a:t>Integrated working with social care and voluntary sector</a:t>
            </a:r>
          </a:p>
          <a:p>
            <a:pPr marL="457200" indent="-457200">
              <a:buFont typeface="Wingdings" panose="05000000000000000000" pitchFamily="2" charset="2"/>
              <a:buChar char="ü"/>
            </a:pPr>
            <a:r>
              <a:rPr lang="en-GB" sz="2800"/>
              <a:t>Systematic ACP and ReSPECT conversations</a:t>
            </a:r>
          </a:p>
          <a:p>
            <a:pPr marL="457200" indent="-457200">
              <a:buFont typeface="Wingdings" panose="05000000000000000000" pitchFamily="2" charset="2"/>
              <a:buChar char="ü"/>
            </a:pPr>
            <a:r>
              <a:rPr lang="en-GB" sz="2800"/>
              <a:t>Population-level frailty identification</a:t>
            </a:r>
          </a:p>
          <a:p>
            <a:endParaRPr lang="en-GB" sz="2400">
              <a:ea typeface="Calibri"/>
            </a:endParaRPr>
          </a:p>
          <a:p>
            <a:r>
              <a:rPr lang="en-GB" sz="2800">
                <a:ea typeface="Calibri"/>
              </a:rPr>
              <a:t>All are easily widened and transferable across other neighbourhoods </a:t>
            </a:r>
          </a:p>
          <a:p>
            <a:endParaRPr lang="en-GB" sz="4000">
              <a:ea typeface="Calibri"/>
            </a:endParaRPr>
          </a:p>
          <a:p>
            <a:pPr marL="342900" indent="-342900">
              <a:buFont typeface="Arial,Sans-Serif"/>
              <a:buChar char="•"/>
            </a:pPr>
            <a:endParaRPr lang="en-GB">
              <a:ea typeface="Calibri"/>
            </a:endParaRPr>
          </a:p>
          <a:p>
            <a:endParaRPr lang="en-GB">
              <a:ea typeface="Calibri"/>
            </a:endParaRPr>
          </a:p>
        </p:txBody>
      </p:sp>
      <p:sp>
        <p:nvSpPr>
          <p:cNvPr id="2" name="Text Placeholder 1">
            <a:extLst>
              <a:ext uri="{FF2B5EF4-FFF2-40B4-BE49-F238E27FC236}">
                <a16:creationId xmlns:a16="http://schemas.microsoft.com/office/drawing/2014/main" id="{3081DD75-F078-9519-C3FA-04DBB1E670EA}"/>
              </a:ext>
            </a:extLst>
          </p:cNvPr>
          <p:cNvSpPr>
            <a:spLocks noGrp="1"/>
          </p:cNvSpPr>
          <p:nvPr>
            <p:ph type="body" sz="quarter" idx="11"/>
          </p:nvPr>
        </p:nvSpPr>
        <p:spPr/>
        <p:txBody>
          <a:bodyPr/>
          <a:lstStyle/>
          <a:p>
            <a:r>
              <a:rPr lang="en-GB" sz="4400">
                <a:latin typeface="Calibri"/>
                <a:ea typeface="Calibri"/>
                <a:cs typeface="Calibri"/>
              </a:rPr>
              <a:t>What We Have Learned</a:t>
            </a:r>
            <a:r>
              <a:rPr lang="en-GB">
                <a:latin typeface="Calibri"/>
                <a:ea typeface="Calibri"/>
                <a:cs typeface="Calibri"/>
              </a:rPr>
              <a:t> </a:t>
            </a:r>
            <a:endParaRPr lang="en-GB"/>
          </a:p>
        </p:txBody>
      </p:sp>
    </p:spTree>
    <p:extLst>
      <p:ext uri="{BB962C8B-B14F-4D97-AF65-F5344CB8AC3E}">
        <p14:creationId xmlns:p14="http://schemas.microsoft.com/office/powerpoint/2010/main" val="2851260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F6971-CF8D-C92A-358E-EA08F75895D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842CC16-B4D3-5E1D-09B8-40A6E0F30100}"/>
              </a:ext>
            </a:extLst>
          </p:cNvPr>
          <p:cNvSpPr>
            <a:spLocks noGrp="1"/>
          </p:cNvSpPr>
          <p:nvPr>
            <p:ph type="body" sz="quarter" idx="11"/>
          </p:nvPr>
        </p:nvSpPr>
        <p:spPr/>
        <p:txBody>
          <a:bodyPr/>
          <a:lstStyle/>
          <a:p>
            <a:r>
              <a:rPr lang="en-GB"/>
              <a:t>Current Gaps</a:t>
            </a:r>
          </a:p>
        </p:txBody>
      </p:sp>
      <p:sp>
        <p:nvSpPr>
          <p:cNvPr id="12" name="TextBox 11">
            <a:extLst>
              <a:ext uri="{FF2B5EF4-FFF2-40B4-BE49-F238E27FC236}">
                <a16:creationId xmlns:a16="http://schemas.microsoft.com/office/drawing/2014/main" id="{E09CA246-010D-AE75-A257-9728FF836F72}"/>
              </a:ext>
            </a:extLst>
          </p:cNvPr>
          <p:cNvSpPr txBox="1"/>
          <p:nvPr/>
        </p:nvSpPr>
        <p:spPr>
          <a:xfrm>
            <a:off x="563229" y="1713272"/>
            <a:ext cx="9199851" cy="372409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Frailty ANP Capacity – </a:t>
            </a:r>
            <a:r>
              <a:rPr kumimoji="0" lang="en-GB" sz="240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currently only available at Mereside in 3 of 7 PCN practices</a:t>
            </a:r>
            <a:endParaRPr kumimoji="0" lang="en-GB" sz="2400" b="1"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Welcome Home – </a:t>
            </a:r>
            <a:r>
              <a:rPr kumimoji="0" lang="en-GB" sz="240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currently only available at Mereside in 3 of 7 PCN practices</a:t>
            </a:r>
            <a:endParaRPr kumimoji="0" lang="en-GB" sz="2400" b="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Falls &amp; Exercise Provision </a:t>
            </a:r>
            <a:r>
              <a:rPr kumimoji="0" lang="en-GB" sz="240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 current </a:t>
            </a:r>
            <a:r>
              <a:rPr kumimoji="0" lang="en-GB" sz="2400" b="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offer does not fully meet evidence-based recommendations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Operational Infrastructure - </a:t>
            </a:r>
            <a:r>
              <a:rPr lang="en-GB" sz="2400">
                <a:solidFill>
                  <a:srgbClr val="4EA8CB"/>
                </a:solidFill>
                <a:latin typeface="Calibri" panose="020F0502020204030204" pitchFamily="34" charset="0"/>
                <a:cs typeface="Calibri" panose="020F0502020204030204" pitchFamily="34" charset="0"/>
              </a:rPr>
              <a:t>l</a:t>
            </a:r>
            <a:r>
              <a:rPr kumimoji="0" lang="en-GB" sz="2400" b="0" i="0" u="none" strike="noStrike" kern="1200" cap="none" spc="0" normalizeH="0" baseline="0" noProof="0" err="1">
                <a:ln>
                  <a:noFill/>
                </a:ln>
                <a:solidFill>
                  <a:srgbClr val="4EA8CB"/>
                </a:solidFill>
                <a:effectLst/>
                <a:uLnTx/>
                <a:uFillTx/>
                <a:latin typeface="Calibri" panose="020F0502020204030204" pitchFamily="34" charset="0"/>
                <a:ea typeface="+mn-ea"/>
                <a:cs typeface="Calibri" panose="020F0502020204030204" pitchFamily="34" charset="0"/>
              </a:rPr>
              <a:t>imited</a:t>
            </a:r>
            <a:r>
              <a:rPr kumimoji="0" lang="en-GB" sz="2400" b="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 management capacity restricts scale-up.</a:t>
            </a:r>
            <a:endParaRPr lang="en-GB" sz="2400">
              <a:solidFill>
                <a:srgbClr val="4EA8CB"/>
              </a:solidFill>
              <a:latin typeface="Calibri" panose="020F0502020204030204" pitchFamily="34" charset="0"/>
              <a:cs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District nursing </a:t>
            </a:r>
            <a:r>
              <a:rPr kumimoji="0" lang="en-GB" sz="2400" b="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 ever closer </a:t>
            </a:r>
            <a:r>
              <a:rPr lang="en-GB" sz="2400">
                <a:solidFill>
                  <a:srgbClr val="4EA8CB"/>
                </a:solidFill>
                <a:latin typeface="Calibri" panose="020F0502020204030204" pitchFamily="34" charset="0"/>
                <a:cs typeface="Calibri" panose="020F0502020204030204" pitchFamily="34" charset="0"/>
              </a:rPr>
              <a:t>working - </a:t>
            </a:r>
            <a:r>
              <a:rPr kumimoji="0" lang="en-GB" sz="2400" b="0" i="0" u="none" strike="noStrike" kern="1200" cap="none" spc="0" normalizeH="0" baseline="0" noProof="0">
                <a:ln>
                  <a:noFill/>
                </a:ln>
                <a:solidFill>
                  <a:srgbClr val="4EA8CB"/>
                </a:solidFill>
                <a:effectLst/>
                <a:uLnTx/>
                <a:uFillTx/>
                <a:latin typeface="Calibri" panose="020F0502020204030204" pitchFamily="34" charset="0"/>
                <a:ea typeface="+mn-ea"/>
                <a:cs typeface="Calibri" panose="020F0502020204030204" pitchFamily="34" charset="0"/>
              </a:rPr>
              <a:t>DNs are key!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srgbClr val="4EA8C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04354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A1B74-AE01-6AF5-847B-0377026D281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151820A-EF32-15A5-3BB3-140FE8F7EFB3}"/>
              </a:ext>
            </a:extLst>
          </p:cNvPr>
          <p:cNvSpPr>
            <a:spLocks noGrp="1"/>
          </p:cNvSpPr>
          <p:nvPr>
            <p:ph type="body" sz="quarter" idx="13"/>
          </p:nvPr>
        </p:nvSpPr>
        <p:spPr>
          <a:xfrm>
            <a:off x="827377" y="643948"/>
            <a:ext cx="9407007" cy="647700"/>
          </a:xfrm>
        </p:spPr>
        <p:txBody>
          <a:bodyPr>
            <a:noAutofit/>
          </a:bodyPr>
          <a:lstStyle/>
          <a:p>
            <a:r>
              <a:rPr lang="en-GB" sz="4400"/>
              <a:t>Next Steps</a:t>
            </a:r>
          </a:p>
        </p:txBody>
      </p:sp>
      <p:sp>
        <p:nvSpPr>
          <p:cNvPr id="2" name="Text Placeholder 1">
            <a:extLst>
              <a:ext uri="{FF2B5EF4-FFF2-40B4-BE49-F238E27FC236}">
                <a16:creationId xmlns:a16="http://schemas.microsoft.com/office/drawing/2014/main" id="{504D617F-5CC6-890D-500C-EEC73EB74B9B}"/>
              </a:ext>
            </a:extLst>
          </p:cNvPr>
          <p:cNvSpPr>
            <a:spLocks noGrp="1"/>
          </p:cNvSpPr>
          <p:nvPr>
            <p:ph type="body" sz="quarter" idx="11"/>
          </p:nvPr>
        </p:nvSpPr>
        <p:spPr>
          <a:xfrm>
            <a:off x="727147" y="1848538"/>
            <a:ext cx="10737706" cy="3987486"/>
          </a:xfrm>
        </p:spPr>
        <p:txBody>
          <a:bodyPr vert="horz" lIns="91440" tIns="45720" rIns="91440" bIns="45720" rtlCol="0" anchor="t">
            <a:noAutofit/>
          </a:bodyPr>
          <a:lstStyle/>
          <a:p>
            <a:pPr marL="285750" indent="-285750">
              <a:buFont typeface="Arial" panose="020B0604020202020204" pitchFamily="34" charset="0"/>
              <a:buChar char="•"/>
            </a:pPr>
            <a:r>
              <a:rPr lang="en-GB" sz="3200" b="0"/>
              <a:t>Improve preferred place of death recording </a:t>
            </a:r>
          </a:p>
          <a:p>
            <a:pPr marL="285750" indent="-285750">
              <a:buFont typeface="Arial" panose="020B0604020202020204" pitchFamily="34" charset="0"/>
              <a:buChar char="•"/>
            </a:pPr>
            <a:r>
              <a:rPr lang="en-GB" sz="3200" b="0"/>
              <a:t>Strengthen physiotherapy provision </a:t>
            </a:r>
          </a:p>
          <a:p>
            <a:pPr marL="285750" indent="-285750">
              <a:buFont typeface="Arial" panose="020B0604020202020204" pitchFamily="34" charset="0"/>
              <a:buChar char="•"/>
            </a:pPr>
            <a:r>
              <a:rPr lang="en-GB" sz="3200" b="0"/>
              <a:t>Expand exercise programmes </a:t>
            </a:r>
          </a:p>
          <a:p>
            <a:pPr marL="285750" indent="-285750">
              <a:buFont typeface="Arial" panose="020B0604020202020204" pitchFamily="34" charset="0"/>
              <a:buChar char="•"/>
            </a:pPr>
            <a:r>
              <a:rPr lang="en-GB" sz="3200" b="0"/>
              <a:t>Improve access to SALT, dietetics and mental health support </a:t>
            </a:r>
          </a:p>
          <a:p>
            <a:pPr marL="285750" indent="-285750">
              <a:buFont typeface="Arial" panose="020B0604020202020204" pitchFamily="34" charset="0"/>
              <a:buChar char="•"/>
            </a:pPr>
            <a:r>
              <a:rPr lang="en-GB" sz="3200" b="0"/>
              <a:t>Continue development of integrated neighbourhood care</a:t>
            </a:r>
          </a:p>
          <a:p>
            <a:pPr marL="285750" indent="-285750">
              <a:buFont typeface="Arial" panose="020B0604020202020204" pitchFamily="34" charset="0"/>
              <a:buChar char="•"/>
            </a:pPr>
            <a:r>
              <a:rPr lang="en-GB" sz="3200" b="0">
                <a:ea typeface="Calibri" panose="020F0502020204030204" pitchFamily="34" charset="0"/>
              </a:rPr>
              <a:t>Working ever more closely with District Nurses.</a:t>
            </a:r>
          </a:p>
        </p:txBody>
      </p:sp>
    </p:spTree>
    <p:extLst>
      <p:ext uri="{BB962C8B-B14F-4D97-AF65-F5344CB8AC3E}">
        <p14:creationId xmlns:p14="http://schemas.microsoft.com/office/powerpoint/2010/main" val="3856140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78D78-8422-0F4E-B186-D64C9DAF970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DFD6CDF-3E00-1E8C-2B0E-8F0B6C75539C}"/>
              </a:ext>
            </a:extLst>
          </p:cNvPr>
          <p:cNvSpPr>
            <a:spLocks noGrp="1"/>
          </p:cNvSpPr>
          <p:nvPr>
            <p:ph type="body" sz="quarter" idx="13"/>
          </p:nvPr>
        </p:nvSpPr>
        <p:spPr>
          <a:xfrm>
            <a:off x="765642" y="1856627"/>
            <a:ext cx="11306175" cy="3707765"/>
          </a:xfrm>
        </p:spPr>
        <p:txBody>
          <a:bodyPr vert="horz" lIns="91440" tIns="45720" rIns="91440" bIns="45720" rtlCol="0" anchor="t">
            <a:normAutofit/>
          </a:bodyPr>
          <a:lstStyle/>
          <a:p>
            <a:r>
              <a:rPr lang="en-GB" sz="3200" b="1"/>
              <a:t>1. </a:t>
            </a:r>
            <a:r>
              <a:rPr lang="en-GB" sz="3200"/>
              <a:t>Commission a neighbourhood frailty programme.</a:t>
            </a:r>
          </a:p>
          <a:p>
            <a:r>
              <a:rPr lang="en-GB" sz="3200" b="1"/>
              <a:t>2. </a:t>
            </a:r>
            <a:r>
              <a:rPr lang="en-GB" sz="3200"/>
              <a:t>Extend successful interventions across all 7 practices.</a:t>
            </a:r>
          </a:p>
          <a:p>
            <a:r>
              <a:rPr lang="en-GB" sz="3200" b="1"/>
              <a:t>3. </a:t>
            </a:r>
            <a:r>
              <a:rPr lang="en-GB" sz="3200"/>
              <a:t>Create a sustainable commissioning baseline.</a:t>
            </a:r>
          </a:p>
          <a:p>
            <a:r>
              <a:rPr lang="en-GB" sz="3200" b="1"/>
              <a:t>4. </a:t>
            </a:r>
            <a:r>
              <a:rPr lang="en-GB" sz="3200"/>
              <a:t>Evaluate outcomes over a three-year period.</a:t>
            </a:r>
          </a:p>
          <a:p>
            <a:endParaRPr lang="en-GB" sz="4000">
              <a:ea typeface="Calibri"/>
            </a:endParaRPr>
          </a:p>
          <a:p>
            <a:pPr marL="342900" indent="-342900">
              <a:buFont typeface="Arial,Sans-Serif"/>
              <a:buChar char="•"/>
            </a:pPr>
            <a:endParaRPr lang="en-GB">
              <a:ea typeface="Calibri"/>
            </a:endParaRPr>
          </a:p>
          <a:p>
            <a:endParaRPr lang="en-GB">
              <a:ea typeface="Calibri"/>
            </a:endParaRPr>
          </a:p>
        </p:txBody>
      </p:sp>
      <p:sp>
        <p:nvSpPr>
          <p:cNvPr id="2" name="Text Placeholder 1">
            <a:extLst>
              <a:ext uri="{FF2B5EF4-FFF2-40B4-BE49-F238E27FC236}">
                <a16:creationId xmlns:a16="http://schemas.microsoft.com/office/drawing/2014/main" id="{F8E562F9-91C2-8680-218D-16309A70E679}"/>
              </a:ext>
            </a:extLst>
          </p:cNvPr>
          <p:cNvSpPr>
            <a:spLocks noGrp="1"/>
          </p:cNvSpPr>
          <p:nvPr>
            <p:ph type="body" sz="quarter" idx="11"/>
          </p:nvPr>
        </p:nvSpPr>
        <p:spPr>
          <a:xfrm>
            <a:off x="765642" y="645908"/>
            <a:ext cx="11306175" cy="647700"/>
          </a:xfrm>
        </p:spPr>
        <p:txBody>
          <a:bodyPr/>
          <a:lstStyle/>
          <a:p>
            <a:r>
              <a:rPr lang="en-GB"/>
              <a:t>What we propose</a:t>
            </a:r>
          </a:p>
        </p:txBody>
      </p:sp>
    </p:spTree>
    <p:extLst>
      <p:ext uri="{BB962C8B-B14F-4D97-AF65-F5344CB8AC3E}">
        <p14:creationId xmlns:p14="http://schemas.microsoft.com/office/powerpoint/2010/main" val="1385185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B0623B-A5CA-A88D-094F-4B88E261528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8AAD17-CFA5-CFBF-C98C-40659E33CD45}"/>
              </a:ext>
            </a:extLst>
          </p:cNvPr>
          <p:cNvSpPr>
            <a:spLocks noGrp="1"/>
          </p:cNvSpPr>
          <p:nvPr>
            <p:ph idx="1"/>
          </p:nvPr>
        </p:nvSpPr>
        <p:spPr>
          <a:xfrm>
            <a:off x="838200" y="1100557"/>
            <a:ext cx="9935817" cy="4018096"/>
          </a:xfrm>
        </p:spPr>
        <p:txBody>
          <a:bodyPr>
            <a:normAutofit/>
          </a:bodyPr>
          <a:lstStyle/>
          <a:p>
            <a:pPr marL="0" indent="0" algn="ctr">
              <a:buNone/>
            </a:pPr>
            <a:endParaRPr lang="en-GB" b="1"/>
          </a:p>
          <a:p>
            <a:pPr marL="0" indent="0" algn="ctr">
              <a:buNone/>
            </a:pPr>
            <a:endParaRPr lang="en-GB" b="1"/>
          </a:p>
        </p:txBody>
      </p:sp>
      <p:pic>
        <p:nvPicPr>
          <p:cNvPr id="4" name="Picture 3">
            <a:extLst>
              <a:ext uri="{FF2B5EF4-FFF2-40B4-BE49-F238E27FC236}">
                <a16:creationId xmlns:a16="http://schemas.microsoft.com/office/drawing/2014/main" id="{A755871A-9199-86FA-1CC8-EAD86FB386FE}"/>
              </a:ext>
            </a:extLst>
          </p:cNvPr>
          <p:cNvPicPr>
            <a:picLocks noChangeAspect="1"/>
          </p:cNvPicPr>
          <p:nvPr/>
        </p:nvPicPr>
        <p:blipFill>
          <a:blip r:embed="rId2"/>
          <a:stretch>
            <a:fillRect/>
          </a:stretch>
        </p:blipFill>
        <p:spPr>
          <a:xfrm>
            <a:off x="10275580" y="5815198"/>
            <a:ext cx="1730429" cy="798950"/>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63335B14-9BAC-7FBC-53E4-6D3646FAF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951" y="5757444"/>
            <a:ext cx="950695" cy="831474"/>
          </a:xfrm>
          <a:prstGeom prst="rect">
            <a:avLst/>
          </a:prstGeom>
        </p:spPr>
      </p:pic>
      <p:pic>
        <p:nvPicPr>
          <p:cNvPr id="8" name="Picture 7">
            <a:extLst>
              <a:ext uri="{FF2B5EF4-FFF2-40B4-BE49-F238E27FC236}">
                <a16:creationId xmlns:a16="http://schemas.microsoft.com/office/drawing/2014/main" id="{B040263B-B626-9E4C-36C0-7728DB155B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100" y="5813925"/>
            <a:ext cx="1284275" cy="774993"/>
          </a:xfrm>
          <a:prstGeom prst="rect">
            <a:avLst/>
          </a:prstGeom>
        </p:spPr>
      </p:pic>
      <p:sp>
        <p:nvSpPr>
          <p:cNvPr id="9" name="TextBox 8">
            <a:extLst>
              <a:ext uri="{FF2B5EF4-FFF2-40B4-BE49-F238E27FC236}">
                <a16:creationId xmlns:a16="http://schemas.microsoft.com/office/drawing/2014/main" id="{30607593-51BE-6B59-683E-DA3C9B994BF8}"/>
              </a:ext>
            </a:extLst>
          </p:cNvPr>
          <p:cNvSpPr txBox="1"/>
          <p:nvPr/>
        </p:nvSpPr>
        <p:spPr>
          <a:xfrm>
            <a:off x="528139" y="457995"/>
            <a:ext cx="11016161" cy="5032147"/>
          </a:xfrm>
          <a:prstGeom prst="rect">
            <a:avLst/>
          </a:prstGeom>
          <a:noFill/>
        </p:spPr>
        <p:txBody>
          <a:bodyPr wrap="square" rtlCol="0">
            <a:spAutoFit/>
          </a:bodyPr>
          <a:lstStyle/>
          <a:p>
            <a:pPr>
              <a:spcAft>
                <a:spcPts val="600"/>
              </a:spcAft>
            </a:pPr>
            <a:r>
              <a:rPr lang="en-GB" sz="2800" b="1">
                <a:solidFill>
                  <a:srgbClr val="002060"/>
                </a:solidFill>
              </a:rPr>
              <a:t>East Cambridgeshire - demography 1</a:t>
            </a:r>
            <a:endParaRPr lang="en-GB" sz="2400"/>
          </a:p>
          <a:p>
            <a:endParaRPr lang="en-GB" sz="2400"/>
          </a:p>
          <a:p>
            <a:r>
              <a:rPr lang="en-GB" sz="2400"/>
              <a:t>87,700 population (ONS 2022). </a:t>
            </a:r>
          </a:p>
          <a:p>
            <a:endParaRPr lang="en-GB" sz="2400"/>
          </a:p>
          <a:p>
            <a:r>
              <a:rPr lang="en-GB" sz="2400"/>
              <a:t>“</a:t>
            </a:r>
            <a:r>
              <a:rPr lang="en-GB" sz="2400" i="1"/>
              <a:t>East Cambridgeshire is a largely rural area, with 55% of residents living outside </a:t>
            </a:r>
          </a:p>
          <a:p>
            <a:r>
              <a:rPr lang="en-GB" sz="2400" i="1"/>
              <a:t>of the three largest settlements (Ely, Littleport and Soham). This can make it more difficult for people to access services, especially those without access to a car or </a:t>
            </a:r>
          </a:p>
          <a:p>
            <a:r>
              <a:rPr lang="en-GB" sz="2400" i="1"/>
              <a:t>public transport.” </a:t>
            </a:r>
            <a:r>
              <a:rPr lang="en-GB" sz="2400"/>
              <a:t>(East Cambridgeshire District Council Health and Wellbeing Strategy)</a:t>
            </a:r>
          </a:p>
          <a:p>
            <a:endParaRPr lang="en-GB" sz="2400"/>
          </a:p>
          <a:p>
            <a:r>
              <a:rPr lang="en-GB" sz="2400"/>
              <a:t>Our rurality and lack of public transport provides real challenges for residents in terms of access to health and care provision as well as access to social activities and connections which reduce loneliness and isolation.</a:t>
            </a:r>
          </a:p>
          <a:p>
            <a:endParaRPr lang="en-GB" sz="2400"/>
          </a:p>
        </p:txBody>
      </p:sp>
    </p:spTree>
    <p:extLst>
      <p:ext uri="{BB962C8B-B14F-4D97-AF65-F5344CB8AC3E}">
        <p14:creationId xmlns:p14="http://schemas.microsoft.com/office/powerpoint/2010/main" val="1415774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2C44B-D86F-FE81-7456-4EFA95F347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7ADF827-8CEF-FEB4-D202-76313A59764D}"/>
              </a:ext>
            </a:extLst>
          </p:cNvPr>
          <p:cNvSpPr>
            <a:spLocks noGrp="1"/>
          </p:cNvSpPr>
          <p:nvPr>
            <p:ph type="body" sz="quarter" idx="13"/>
          </p:nvPr>
        </p:nvSpPr>
        <p:spPr>
          <a:xfrm>
            <a:off x="681904" y="1412875"/>
            <a:ext cx="9407007" cy="5003800"/>
          </a:xfrm>
        </p:spPr>
        <p:txBody>
          <a:bodyPr/>
          <a:lstStyle/>
          <a:p>
            <a:endParaRPr lang="en-GB"/>
          </a:p>
        </p:txBody>
      </p:sp>
      <p:sp>
        <p:nvSpPr>
          <p:cNvPr id="3" name="Text Placeholder 2">
            <a:extLst>
              <a:ext uri="{FF2B5EF4-FFF2-40B4-BE49-F238E27FC236}">
                <a16:creationId xmlns:a16="http://schemas.microsoft.com/office/drawing/2014/main" id="{9A4A39F9-C73F-6BAF-117D-8427909376B9}"/>
              </a:ext>
            </a:extLst>
          </p:cNvPr>
          <p:cNvSpPr>
            <a:spLocks noGrp="1"/>
          </p:cNvSpPr>
          <p:nvPr>
            <p:ph type="body" sz="quarter" idx="11"/>
          </p:nvPr>
        </p:nvSpPr>
        <p:spPr>
          <a:xfrm>
            <a:off x="577995" y="435913"/>
            <a:ext cx="8378969" cy="1953923"/>
          </a:xfrm>
        </p:spPr>
        <p:txBody>
          <a:bodyPr/>
          <a:lstStyle/>
          <a:p>
            <a:r>
              <a:rPr lang="en-GB"/>
              <a:t>Why Ely PCNs?</a:t>
            </a:r>
          </a:p>
          <a:p>
            <a:r>
              <a:rPr lang="en-GB" sz="3200"/>
              <a:t>The Ely Neighbourhood Approach - the right care, from the right team, at the right time</a:t>
            </a:r>
          </a:p>
        </p:txBody>
      </p:sp>
      <p:sp>
        <p:nvSpPr>
          <p:cNvPr id="12" name="TextBox 11">
            <a:extLst>
              <a:ext uri="{FF2B5EF4-FFF2-40B4-BE49-F238E27FC236}">
                <a16:creationId xmlns:a16="http://schemas.microsoft.com/office/drawing/2014/main" id="{975F34BB-41C4-CA4A-921B-68417C4D1B05}"/>
              </a:ext>
            </a:extLst>
          </p:cNvPr>
          <p:cNvSpPr txBox="1"/>
          <p:nvPr/>
        </p:nvSpPr>
        <p:spPr>
          <a:xfrm>
            <a:off x="681904" y="2767469"/>
            <a:ext cx="9199851" cy="26776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chemeClr val="bg1"/>
                </a:solidFill>
                <a:effectLst/>
                <a:uLnTx/>
                <a:uFillTx/>
                <a:latin typeface="Calibri" panose="020F0502020204030204"/>
                <a:ea typeface="+mn-ea"/>
                <a:cs typeface="+mn-cs"/>
              </a:rPr>
              <a:t>10+ years of proactive frailty work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chemeClr val="bg1"/>
                </a:solidFill>
                <a:effectLst/>
                <a:uLnTx/>
                <a:uFillTx/>
                <a:latin typeface="Calibri" panose="020F0502020204030204"/>
                <a:ea typeface="+mn-ea"/>
                <a:cs typeface="+mn-cs"/>
              </a:rPr>
              <a:t>Established MDT infrastructure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chemeClr val="bg1"/>
                </a:solidFill>
                <a:effectLst/>
                <a:uLnTx/>
                <a:uFillTx/>
                <a:latin typeface="Calibri" panose="020F0502020204030204"/>
                <a:ea typeface="+mn-ea"/>
                <a:cs typeface="+mn-cs"/>
              </a:rPr>
              <a:t>Existing care home partnerships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chemeClr val="bg1"/>
                </a:solidFill>
                <a:effectLst/>
                <a:uLnTx/>
                <a:uFillTx/>
                <a:latin typeface="Calibri" panose="020F0502020204030204"/>
                <a:ea typeface="+mn-ea"/>
                <a:cs typeface="+mn-cs"/>
              </a:rPr>
              <a:t>Proven ACP improvement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chemeClr val="bg1"/>
                </a:solidFill>
                <a:effectLst/>
                <a:uLnTx/>
                <a:uFillTx/>
                <a:latin typeface="Calibri" panose="020F0502020204030204"/>
                <a:ea typeface="+mn-ea"/>
                <a:cs typeface="+mn-cs"/>
              </a:rPr>
              <a:t>Population stratification already embedded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chemeClr val="bg1"/>
                </a:solidFill>
                <a:effectLst/>
                <a:uLnTx/>
                <a:uFillTx/>
                <a:latin typeface="Calibri" panose="020F0502020204030204"/>
                <a:ea typeface="+mn-ea"/>
                <a:cs typeface="+mn-cs"/>
              </a:rPr>
              <a:t>Governance structure already in place</a:t>
            </a:r>
          </a:p>
        </p:txBody>
      </p:sp>
    </p:spTree>
    <p:extLst>
      <p:ext uri="{BB962C8B-B14F-4D97-AF65-F5344CB8AC3E}">
        <p14:creationId xmlns:p14="http://schemas.microsoft.com/office/powerpoint/2010/main" val="2279857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EB1CD85-1C4E-2602-6C69-A2DCC29E0AA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369F69C-2FF4-10B0-B26B-1B0DF22EE69A}"/>
              </a:ext>
            </a:extLst>
          </p:cNvPr>
          <p:cNvPicPr>
            <a:picLocks noChangeAspect="1"/>
          </p:cNvPicPr>
          <p:nvPr/>
        </p:nvPicPr>
        <p:blipFill>
          <a:blip r:embed="rId2"/>
          <a:stretch>
            <a:fillRect/>
          </a:stretch>
        </p:blipFill>
        <p:spPr>
          <a:xfrm>
            <a:off x="469206" y="4600991"/>
            <a:ext cx="3607494" cy="1665604"/>
          </a:xfrm>
          <a:prstGeom prst="rect">
            <a:avLst/>
          </a:prstGeom>
        </p:spPr>
      </p:pic>
      <p:sp>
        <p:nvSpPr>
          <p:cNvPr id="6" name="Content Placeholder 5">
            <a:extLst>
              <a:ext uri="{FF2B5EF4-FFF2-40B4-BE49-F238E27FC236}">
                <a16:creationId xmlns:a16="http://schemas.microsoft.com/office/drawing/2014/main" id="{53A771F2-76DD-15CA-AA0B-A1BFF361AF62}"/>
              </a:ext>
            </a:extLst>
          </p:cNvPr>
          <p:cNvSpPr>
            <a:spLocks noGrp="1"/>
          </p:cNvSpPr>
          <p:nvPr>
            <p:ph idx="1"/>
          </p:nvPr>
        </p:nvSpPr>
        <p:spPr>
          <a:xfrm>
            <a:off x="4613564" y="716973"/>
            <a:ext cx="6525491" cy="5678809"/>
          </a:xfrm>
        </p:spPr>
        <p:txBody>
          <a:bodyPr>
            <a:normAutofit/>
          </a:bodyPr>
          <a:lstStyle/>
          <a:p>
            <a:pPr marL="0" indent="0" algn="ctr">
              <a:buNone/>
            </a:pPr>
            <a:endParaRPr lang="en-GB" b="1"/>
          </a:p>
          <a:p>
            <a:pPr marL="0" indent="0">
              <a:buNone/>
            </a:pPr>
            <a:r>
              <a:rPr lang="en-GB" b="1">
                <a:solidFill>
                  <a:srgbClr val="002060"/>
                </a:solidFill>
              </a:rPr>
              <a:t>Ashling Bannon </a:t>
            </a:r>
            <a:r>
              <a:rPr lang="en-GB">
                <a:solidFill>
                  <a:srgbClr val="002060"/>
                </a:solidFill>
              </a:rPr>
              <a:t>– Neighbourhood Programme Manager</a:t>
            </a:r>
          </a:p>
          <a:p>
            <a:pPr marL="0" indent="0">
              <a:buNone/>
            </a:pPr>
            <a:r>
              <a:rPr lang="en-GB">
                <a:solidFill>
                  <a:srgbClr val="002060"/>
                </a:solidFill>
              </a:rPr>
              <a:t>ashling.bannon@nhs.net</a:t>
            </a:r>
          </a:p>
          <a:p>
            <a:pPr marL="0" indent="0">
              <a:buNone/>
            </a:pPr>
            <a:endParaRPr lang="en-GB">
              <a:solidFill>
                <a:srgbClr val="002060"/>
              </a:solidFill>
            </a:endParaRPr>
          </a:p>
          <a:p>
            <a:pPr marL="0" indent="0">
              <a:buNone/>
            </a:pPr>
            <a:r>
              <a:rPr lang="en-GB" b="1">
                <a:solidFill>
                  <a:srgbClr val="002060"/>
                </a:solidFill>
              </a:rPr>
              <a:t>Kelly Chaplin </a:t>
            </a:r>
            <a:r>
              <a:rPr lang="en-GB">
                <a:solidFill>
                  <a:srgbClr val="002060"/>
                </a:solidFill>
              </a:rPr>
              <a:t>– Mereside Frailty Lead</a:t>
            </a:r>
          </a:p>
          <a:p>
            <a:pPr marL="0" indent="0">
              <a:buNone/>
            </a:pPr>
            <a:r>
              <a:rPr lang="en-GB">
                <a:solidFill>
                  <a:srgbClr val="002060"/>
                </a:solidFill>
              </a:rPr>
              <a:t>kelly.chaplin3@nhs.net</a:t>
            </a:r>
          </a:p>
          <a:p>
            <a:pPr marL="0" indent="0">
              <a:buNone/>
            </a:pPr>
            <a:endParaRPr lang="en-GB">
              <a:solidFill>
                <a:srgbClr val="002060"/>
              </a:solidFill>
            </a:endParaRPr>
          </a:p>
          <a:p>
            <a:pPr marL="0" indent="0">
              <a:buNone/>
            </a:pPr>
            <a:r>
              <a:rPr lang="en-GB" b="1">
                <a:solidFill>
                  <a:srgbClr val="002060"/>
                </a:solidFill>
              </a:rPr>
              <a:t>Simon Randall</a:t>
            </a:r>
            <a:r>
              <a:rPr lang="en-GB">
                <a:solidFill>
                  <a:srgbClr val="002060"/>
                </a:solidFill>
              </a:rPr>
              <a:t> – General Manager, Ely PCNs</a:t>
            </a:r>
          </a:p>
          <a:p>
            <a:pPr marL="0" indent="0">
              <a:buNone/>
            </a:pPr>
            <a:r>
              <a:rPr lang="en-GB">
                <a:solidFill>
                  <a:srgbClr val="002060"/>
                </a:solidFill>
              </a:rPr>
              <a:t>simon.randall@nhs.net</a:t>
            </a:r>
          </a:p>
          <a:p>
            <a:pPr marL="0" indent="0">
              <a:buNone/>
            </a:pPr>
            <a:endParaRPr lang="en-GB" b="1">
              <a:solidFill>
                <a:srgbClr val="002060"/>
              </a:solidFill>
            </a:endParaRPr>
          </a:p>
          <a:p>
            <a:pPr marL="0" indent="0">
              <a:buNone/>
            </a:pPr>
            <a:endParaRPr lang="en-GB" b="1">
              <a:solidFill>
                <a:srgbClr val="002060"/>
              </a:solidFill>
            </a:endParaRPr>
          </a:p>
          <a:p>
            <a:pPr marL="0" indent="0">
              <a:buNone/>
            </a:pPr>
            <a:endParaRPr lang="en-GB" b="1">
              <a:solidFill>
                <a:srgbClr val="002060"/>
              </a:solidFill>
            </a:endParaRPr>
          </a:p>
          <a:p>
            <a:pPr marL="0" indent="0">
              <a:buNone/>
            </a:pPr>
            <a:endParaRPr lang="en-GB" b="1">
              <a:solidFill>
                <a:srgbClr val="002060"/>
              </a:solidFill>
            </a:endParaRPr>
          </a:p>
        </p:txBody>
      </p:sp>
      <p:pic>
        <p:nvPicPr>
          <p:cNvPr id="7" name="Picture 6" descr="Diagram, engineering drawing&#10;&#10;Description automatically generated">
            <a:extLst>
              <a:ext uri="{FF2B5EF4-FFF2-40B4-BE49-F238E27FC236}">
                <a16:creationId xmlns:a16="http://schemas.microsoft.com/office/drawing/2014/main" id="{85ED7F68-CD2E-851A-52B5-6E2273A205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741" y="2460266"/>
            <a:ext cx="2024661" cy="1770761"/>
          </a:xfrm>
          <a:prstGeom prst="rect">
            <a:avLst/>
          </a:prstGeom>
        </p:spPr>
      </p:pic>
      <p:pic>
        <p:nvPicPr>
          <p:cNvPr id="8" name="Picture 7">
            <a:extLst>
              <a:ext uri="{FF2B5EF4-FFF2-40B4-BE49-F238E27FC236}">
                <a16:creationId xmlns:a16="http://schemas.microsoft.com/office/drawing/2014/main" id="{8A849868-2188-319A-B3E4-12796E5A76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976" y="555476"/>
            <a:ext cx="2543426" cy="1534826"/>
          </a:xfrm>
          <a:prstGeom prst="rect">
            <a:avLst/>
          </a:prstGeom>
        </p:spPr>
      </p:pic>
    </p:spTree>
    <p:extLst>
      <p:ext uri="{BB962C8B-B14F-4D97-AF65-F5344CB8AC3E}">
        <p14:creationId xmlns:p14="http://schemas.microsoft.com/office/powerpoint/2010/main" val="1751691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574961-72AB-5CE9-D326-F33767647615}"/>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E0CF54B-539B-2341-69B7-7B06FD7DBF5E}"/>
              </a:ext>
            </a:extLst>
          </p:cNvPr>
          <p:cNvSpPr>
            <a:spLocks noGrp="1"/>
          </p:cNvSpPr>
          <p:nvPr>
            <p:ph idx="1"/>
          </p:nvPr>
        </p:nvSpPr>
        <p:spPr>
          <a:xfrm>
            <a:off x="838200" y="1100557"/>
            <a:ext cx="9935817" cy="4018096"/>
          </a:xfrm>
        </p:spPr>
        <p:txBody>
          <a:bodyPr>
            <a:normAutofit/>
          </a:bodyPr>
          <a:lstStyle/>
          <a:p>
            <a:pPr marL="0" indent="0" algn="ctr">
              <a:buNone/>
            </a:pPr>
            <a:endParaRPr lang="en-GB" b="1"/>
          </a:p>
          <a:p>
            <a:pPr marL="0" indent="0" algn="ctr">
              <a:buNone/>
            </a:pPr>
            <a:endParaRPr lang="en-GB" b="1"/>
          </a:p>
        </p:txBody>
      </p:sp>
      <p:pic>
        <p:nvPicPr>
          <p:cNvPr id="4" name="Picture 3">
            <a:extLst>
              <a:ext uri="{FF2B5EF4-FFF2-40B4-BE49-F238E27FC236}">
                <a16:creationId xmlns:a16="http://schemas.microsoft.com/office/drawing/2014/main" id="{654BC095-5B8D-9D3D-5487-E1A61E587FA7}"/>
              </a:ext>
            </a:extLst>
          </p:cNvPr>
          <p:cNvPicPr>
            <a:picLocks noChangeAspect="1"/>
          </p:cNvPicPr>
          <p:nvPr/>
        </p:nvPicPr>
        <p:blipFill>
          <a:blip r:embed="rId2"/>
          <a:stretch>
            <a:fillRect/>
          </a:stretch>
        </p:blipFill>
        <p:spPr>
          <a:xfrm>
            <a:off x="10275580" y="5815198"/>
            <a:ext cx="1730429" cy="798950"/>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77375D7D-15F8-2C4A-6432-102876B8A3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951" y="5757444"/>
            <a:ext cx="950695" cy="831474"/>
          </a:xfrm>
          <a:prstGeom prst="rect">
            <a:avLst/>
          </a:prstGeom>
        </p:spPr>
      </p:pic>
      <p:pic>
        <p:nvPicPr>
          <p:cNvPr id="8" name="Picture 7">
            <a:extLst>
              <a:ext uri="{FF2B5EF4-FFF2-40B4-BE49-F238E27FC236}">
                <a16:creationId xmlns:a16="http://schemas.microsoft.com/office/drawing/2014/main" id="{888916EB-1AE7-1550-B379-A0B35A790F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100" y="5813925"/>
            <a:ext cx="1284275" cy="774993"/>
          </a:xfrm>
          <a:prstGeom prst="rect">
            <a:avLst/>
          </a:prstGeom>
        </p:spPr>
      </p:pic>
      <p:sp>
        <p:nvSpPr>
          <p:cNvPr id="9" name="TextBox 8">
            <a:extLst>
              <a:ext uri="{FF2B5EF4-FFF2-40B4-BE49-F238E27FC236}">
                <a16:creationId xmlns:a16="http://schemas.microsoft.com/office/drawing/2014/main" id="{B5EE5DE4-8E83-E911-3A19-F10239EBD834}"/>
              </a:ext>
            </a:extLst>
          </p:cNvPr>
          <p:cNvSpPr txBox="1"/>
          <p:nvPr/>
        </p:nvSpPr>
        <p:spPr>
          <a:xfrm>
            <a:off x="528139" y="457995"/>
            <a:ext cx="11016161" cy="4231928"/>
          </a:xfrm>
          <a:prstGeom prst="rect">
            <a:avLst/>
          </a:prstGeom>
          <a:noFill/>
        </p:spPr>
        <p:txBody>
          <a:bodyPr wrap="square" rtlCol="0">
            <a:spAutoFit/>
          </a:bodyPr>
          <a:lstStyle/>
          <a:p>
            <a:pPr>
              <a:spcAft>
                <a:spcPts val="600"/>
              </a:spcAft>
            </a:pPr>
            <a:r>
              <a:rPr lang="en-GB" sz="2800" b="1">
                <a:solidFill>
                  <a:srgbClr val="002060"/>
                </a:solidFill>
              </a:rPr>
              <a:t>East Cambridgeshire - demography 2</a:t>
            </a:r>
            <a:endParaRPr lang="en-GB" sz="2400"/>
          </a:p>
          <a:p>
            <a:endParaRPr lang="en-GB" sz="2000"/>
          </a:p>
          <a:p>
            <a:r>
              <a:rPr lang="en-GB" sz="2400"/>
              <a:t>Asian and Black ethnic groups are underrepresented compared to national and county averages, though pockets of diversity do exist within the region.</a:t>
            </a:r>
          </a:p>
          <a:p>
            <a:endParaRPr lang="en-GB" sz="2400"/>
          </a:p>
          <a:p>
            <a:r>
              <a:rPr lang="en-GB" sz="2400"/>
              <a:t>East Cambridgeshire is generally one of the least deprived districts nationally, ranking as the 45th least deprived out of 317 English local authorities. However, significant localized deprivation exists, with pockets of poverty and challenges concentrated in urban and rural areas like Ely, Littleport, and Prickwillow.</a:t>
            </a:r>
          </a:p>
          <a:p>
            <a:endParaRPr lang="en-GB" sz="2400"/>
          </a:p>
          <a:p>
            <a:r>
              <a:rPr lang="en-GB" sz="2400"/>
              <a:t>3.7% population provide more than 20 hours of unpaid care per week.</a:t>
            </a:r>
          </a:p>
        </p:txBody>
      </p:sp>
    </p:spTree>
    <p:extLst>
      <p:ext uri="{BB962C8B-B14F-4D97-AF65-F5344CB8AC3E}">
        <p14:creationId xmlns:p14="http://schemas.microsoft.com/office/powerpoint/2010/main" val="1769245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33970C4-E250-7B12-2F43-920988B6DF9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ED4A084-353B-4E2F-2908-A6E3F5C711C3}"/>
              </a:ext>
            </a:extLst>
          </p:cNvPr>
          <p:cNvSpPr>
            <a:spLocks noGrp="1"/>
          </p:cNvSpPr>
          <p:nvPr>
            <p:ph idx="1"/>
          </p:nvPr>
        </p:nvSpPr>
        <p:spPr>
          <a:xfrm>
            <a:off x="838200" y="1100557"/>
            <a:ext cx="9935817" cy="4018096"/>
          </a:xfrm>
        </p:spPr>
        <p:txBody>
          <a:bodyPr>
            <a:normAutofit/>
          </a:bodyPr>
          <a:lstStyle/>
          <a:p>
            <a:pPr marL="0" indent="0" algn="ctr">
              <a:buNone/>
            </a:pPr>
            <a:endParaRPr lang="en-GB" b="1"/>
          </a:p>
          <a:p>
            <a:pPr marL="0" indent="0" algn="ctr">
              <a:buNone/>
            </a:pPr>
            <a:endParaRPr lang="en-GB" b="1"/>
          </a:p>
        </p:txBody>
      </p:sp>
      <p:pic>
        <p:nvPicPr>
          <p:cNvPr id="4" name="Picture 3">
            <a:extLst>
              <a:ext uri="{FF2B5EF4-FFF2-40B4-BE49-F238E27FC236}">
                <a16:creationId xmlns:a16="http://schemas.microsoft.com/office/drawing/2014/main" id="{DA56CCD7-62FD-AE1E-83D3-CEC610071ED7}"/>
              </a:ext>
            </a:extLst>
          </p:cNvPr>
          <p:cNvPicPr>
            <a:picLocks noChangeAspect="1"/>
          </p:cNvPicPr>
          <p:nvPr/>
        </p:nvPicPr>
        <p:blipFill>
          <a:blip r:embed="rId2"/>
          <a:stretch>
            <a:fillRect/>
          </a:stretch>
        </p:blipFill>
        <p:spPr>
          <a:xfrm>
            <a:off x="10275580" y="5815198"/>
            <a:ext cx="1730429" cy="798950"/>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C9316CA8-B46E-2FF4-AC0D-B640E5FE3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951" y="5757444"/>
            <a:ext cx="950695" cy="831474"/>
          </a:xfrm>
          <a:prstGeom prst="rect">
            <a:avLst/>
          </a:prstGeom>
        </p:spPr>
      </p:pic>
      <p:pic>
        <p:nvPicPr>
          <p:cNvPr id="8" name="Picture 7">
            <a:extLst>
              <a:ext uri="{FF2B5EF4-FFF2-40B4-BE49-F238E27FC236}">
                <a16:creationId xmlns:a16="http://schemas.microsoft.com/office/drawing/2014/main" id="{7C6180E8-C95E-5810-4E19-ED053C919B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100" y="5813925"/>
            <a:ext cx="1284275" cy="774993"/>
          </a:xfrm>
          <a:prstGeom prst="rect">
            <a:avLst/>
          </a:prstGeom>
        </p:spPr>
      </p:pic>
      <p:sp>
        <p:nvSpPr>
          <p:cNvPr id="9" name="TextBox 8">
            <a:extLst>
              <a:ext uri="{FF2B5EF4-FFF2-40B4-BE49-F238E27FC236}">
                <a16:creationId xmlns:a16="http://schemas.microsoft.com/office/drawing/2014/main" id="{18C9B25A-8C72-DE0D-1B4E-B3AE9DFD971F}"/>
              </a:ext>
            </a:extLst>
          </p:cNvPr>
          <p:cNvSpPr txBox="1"/>
          <p:nvPr/>
        </p:nvSpPr>
        <p:spPr>
          <a:xfrm>
            <a:off x="528139" y="453968"/>
            <a:ext cx="10825661" cy="5693866"/>
          </a:xfrm>
          <a:prstGeom prst="rect">
            <a:avLst/>
          </a:prstGeom>
          <a:noFill/>
        </p:spPr>
        <p:txBody>
          <a:bodyPr wrap="square" rtlCol="0">
            <a:spAutoFit/>
          </a:bodyPr>
          <a:lstStyle/>
          <a:p>
            <a:r>
              <a:rPr lang="en-GB" sz="2800" b="1">
                <a:solidFill>
                  <a:srgbClr val="002060"/>
                </a:solidFill>
              </a:rPr>
              <a:t>East Cambridgeshire – significant population growth expected</a:t>
            </a:r>
          </a:p>
          <a:p>
            <a:endParaRPr lang="en-GB" sz="2400"/>
          </a:p>
          <a:p>
            <a:r>
              <a:rPr lang="en-GB" sz="2400"/>
              <a:t>People aged 65 and over make up roughly 19% to 20% of the total population in East Cambridgeshire. The older population varies significantly across the district, ranging from 13.0% in the Ely North ward to 25.8% in the Bottisham ward.</a:t>
            </a:r>
          </a:p>
          <a:p>
            <a:endParaRPr lang="en-GB" sz="2400"/>
          </a:p>
          <a:p>
            <a:r>
              <a:rPr lang="en-GB" sz="2400"/>
              <a:t>Between 2011 and 2021 “</a:t>
            </a:r>
            <a:r>
              <a:rPr lang="en-GB" sz="2400" i="1"/>
              <a:t>The number of people aged 65 to 74 years rose by just under 2,200 (an increase of 28.6%).” </a:t>
            </a:r>
            <a:r>
              <a:rPr lang="en-GB" sz="2400"/>
              <a:t>(ONS Census analysis Jan 2023). Population projections show that by 2043 people ≥65 will make up 30% of the population in East Cambs.</a:t>
            </a:r>
          </a:p>
          <a:p>
            <a:endParaRPr lang="en-GB" sz="2400" i="1"/>
          </a:p>
          <a:p>
            <a:r>
              <a:rPr lang="en-GB" sz="2400"/>
              <a:t>East Cambridgeshire is among the fastest growing districts in the country; the new Local Plan proposes 10,835 new homes between 2016 and 2036.</a:t>
            </a:r>
          </a:p>
          <a:p>
            <a:endParaRPr lang="en-GB" sz="2400"/>
          </a:p>
          <a:p>
            <a:r>
              <a:rPr lang="en-GB" sz="2400"/>
              <a:t>3.7% population provide more than 20 hours of unpaid care each week </a:t>
            </a:r>
          </a:p>
        </p:txBody>
      </p:sp>
    </p:spTree>
    <p:extLst>
      <p:ext uri="{BB962C8B-B14F-4D97-AF65-F5344CB8AC3E}">
        <p14:creationId xmlns:p14="http://schemas.microsoft.com/office/powerpoint/2010/main" val="1117650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D4FBF86-74E1-768A-66A5-9B749DE10A46}"/>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0E58E197-41F6-C1A9-CC3D-DA94E9E8D580}"/>
              </a:ext>
            </a:extLst>
          </p:cNvPr>
          <p:cNvSpPr txBox="1"/>
          <p:nvPr/>
        </p:nvSpPr>
        <p:spPr>
          <a:xfrm>
            <a:off x="528140" y="269082"/>
            <a:ext cx="6693542" cy="1169551"/>
          </a:xfrm>
          <a:prstGeom prst="rect">
            <a:avLst/>
          </a:prstGeom>
          <a:noFill/>
        </p:spPr>
        <p:txBody>
          <a:bodyPr wrap="square" rtlCol="0">
            <a:spAutoFit/>
          </a:bodyPr>
          <a:lstStyle/>
          <a:p>
            <a:r>
              <a:rPr lang="en-GB" sz="2800" b="1">
                <a:solidFill>
                  <a:srgbClr val="002060"/>
                </a:solidFill>
              </a:rPr>
              <a:t>East Cambridgeshire</a:t>
            </a:r>
          </a:p>
          <a:p>
            <a:r>
              <a:rPr lang="en-GB">
                <a:solidFill>
                  <a:srgbClr val="002060"/>
                </a:solidFill>
              </a:rPr>
              <a:t>East Cambridgeshire District Council Health and Wellbeing Strategy</a:t>
            </a:r>
          </a:p>
          <a:p>
            <a:pPr lvl="1"/>
            <a:endParaRPr lang="en-GB" sz="2400"/>
          </a:p>
        </p:txBody>
      </p:sp>
      <p:sp>
        <p:nvSpPr>
          <p:cNvPr id="12" name="Oval 11">
            <a:extLst>
              <a:ext uri="{FF2B5EF4-FFF2-40B4-BE49-F238E27FC236}">
                <a16:creationId xmlns:a16="http://schemas.microsoft.com/office/drawing/2014/main" id="{EC7E44DE-370A-24BE-17EE-2FADE339EBFE}"/>
              </a:ext>
            </a:extLst>
          </p:cNvPr>
          <p:cNvSpPr/>
          <p:nvPr/>
        </p:nvSpPr>
        <p:spPr>
          <a:xfrm rot="19062990">
            <a:off x="7869640" y="2723584"/>
            <a:ext cx="638999" cy="386482"/>
          </a:xfrm>
          <a:prstGeom prst="ellipse">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Content Placeholder 6">
            <a:extLst>
              <a:ext uri="{FF2B5EF4-FFF2-40B4-BE49-F238E27FC236}">
                <a16:creationId xmlns:a16="http://schemas.microsoft.com/office/drawing/2014/main" id="{833965AA-A861-FE2C-5DAA-973130EB3723}"/>
              </a:ext>
            </a:extLst>
          </p:cNvPr>
          <p:cNvPicPr>
            <a:picLocks noGrp="1" noChangeAspect="1"/>
          </p:cNvPicPr>
          <p:nvPr>
            <p:ph idx="1"/>
          </p:nvPr>
        </p:nvPicPr>
        <p:blipFill>
          <a:blip r:embed="rId2"/>
          <a:stretch>
            <a:fillRect/>
          </a:stretch>
        </p:blipFill>
        <p:spPr>
          <a:xfrm>
            <a:off x="528140" y="1164568"/>
            <a:ext cx="10335309" cy="5424350"/>
          </a:xfrm>
          <a:prstGeom prst="rect">
            <a:avLst/>
          </a:prstGeom>
        </p:spPr>
      </p:pic>
      <p:sp>
        <p:nvSpPr>
          <p:cNvPr id="14" name="TextBox 13">
            <a:extLst>
              <a:ext uri="{FF2B5EF4-FFF2-40B4-BE49-F238E27FC236}">
                <a16:creationId xmlns:a16="http://schemas.microsoft.com/office/drawing/2014/main" id="{8E687A71-7F00-0982-3256-A6F43CD08230}"/>
              </a:ext>
            </a:extLst>
          </p:cNvPr>
          <p:cNvSpPr txBox="1"/>
          <p:nvPr/>
        </p:nvSpPr>
        <p:spPr>
          <a:xfrm>
            <a:off x="8445062" y="592245"/>
            <a:ext cx="3218798" cy="430887"/>
          </a:xfrm>
          <a:prstGeom prst="rect">
            <a:avLst/>
          </a:prstGeom>
          <a:noFill/>
        </p:spPr>
        <p:txBody>
          <a:bodyPr wrap="square">
            <a:spAutoFit/>
          </a:bodyPr>
          <a:lstStyle/>
          <a:p>
            <a:r>
              <a:rPr lang="en-GB" sz="1100">
                <a:hlinkClick r:id="rId3"/>
              </a:rPr>
              <a:t>https://eastcambs.gov.uk/sites/default/files/2024-10/Health%20and%20Wellbeing%20Strategy.pdf</a:t>
            </a:r>
            <a:r>
              <a:rPr lang="en-GB" sz="1100"/>
              <a:t> </a:t>
            </a:r>
          </a:p>
        </p:txBody>
      </p:sp>
      <p:sp>
        <p:nvSpPr>
          <p:cNvPr id="16" name="Oval 15">
            <a:extLst>
              <a:ext uri="{FF2B5EF4-FFF2-40B4-BE49-F238E27FC236}">
                <a16:creationId xmlns:a16="http://schemas.microsoft.com/office/drawing/2014/main" id="{CEE8C034-06F5-63C6-1925-220A023489C9}"/>
              </a:ext>
            </a:extLst>
          </p:cNvPr>
          <p:cNvSpPr/>
          <p:nvPr/>
        </p:nvSpPr>
        <p:spPr>
          <a:xfrm rot="17055509">
            <a:off x="7779159" y="4832909"/>
            <a:ext cx="1502434" cy="652297"/>
          </a:xfrm>
          <a:prstGeom prst="ellipse">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79A39E4F-D344-0C25-67B3-223322345538}"/>
              </a:ext>
            </a:extLst>
          </p:cNvPr>
          <p:cNvSpPr/>
          <p:nvPr/>
        </p:nvSpPr>
        <p:spPr>
          <a:xfrm rot="16986891">
            <a:off x="9672522" y="4547697"/>
            <a:ext cx="1838207" cy="713954"/>
          </a:xfrm>
          <a:prstGeom prst="ellipse">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A60A0D25-ED6B-A0CF-D212-CD78681C7756}"/>
              </a:ext>
            </a:extLst>
          </p:cNvPr>
          <p:cNvSpPr/>
          <p:nvPr/>
        </p:nvSpPr>
        <p:spPr>
          <a:xfrm rot="17290965">
            <a:off x="829597" y="3615541"/>
            <a:ext cx="2321157" cy="2512241"/>
          </a:xfrm>
          <a:prstGeom prst="ellipse">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383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AED51F-1BD1-D098-21DC-81F845F8149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1B4972A-A312-37C0-06D2-0138C01E2289}"/>
              </a:ext>
            </a:extLst>
          </p:cNvPr>
          <p:cNvPicPr>
            <a:picLocks noChangeAspect="1"/>
          </p:cNvPicPr>
          <p:nvPr/>
        </p:nvPicPr>
        <p:blipFill>
          <a:blip r:embed="rId2"/>
          <a:stretch>
            <a:fillRect/>
          </a:stretch>
        </p:blipFill>
        <p:spPr>
          <a:xfrm>
            <a:off x="594405" y="1286714"/>
            <a:ext cx="8031265" cy="4542600"/>
          </a:xfrm>
          <a:prstGeom prst="rect">
            <a:avLst/>
          </a:prstGeom>
        </p:spPr>
      </p:pic>
      <p:sp>
        <p:nvSpPr>
          <p:cNvPr id="6" name="Content Placeholder 5">
            <a:extLst>
              <a:ext uri="{FF2B5EF4-FFF2-40B4-BE49-F238E27FC236}">
                <a16:creationId xmlns:a16="http://schemas.microsoft.com/office/drawing/2014/main" id="{C86CBE32-BFB9-1538-810E-26A2786EE8C6}"/>
              </a:ext>
            </a:extLst>
          </p:cNvPr>
          <p:cNvSpPr>
            <a:spLocks noGrp="1"/>
          </p:cNvSpPr>
          <p:nvPr>
            <p:ph idx="1"/>
          </p:nvPr>
        </p:nvSpPr>
        <p:spPr>
          <a:xfrm>
            <a:off x="9021072" y="1407854"/>
            <a:ext cx="2856892" cy="3782982"/>
          </a:xfrm>
        </p:spPr>
        <p:txBody>
          <a:bodyPr>
            <a:normAutofit/>
          </a:bodyPr>
          <a:lstStyle/>
          <a:p>
            <a:pPr marL="0" indent="0" algn="ctr">
              <a:buNone/>
            </a:pPr>
            <a:endParaRPr lang="en-GB" b="1"/>
          </a:p>
          <a:p>
            <a:pPr marL="0" indent="0">
              <a:buNone/>
            </a:pPr>
            <a:r>
              <a:rPr lang="en-GB" sz="2400"/>
              <a:t>East Cambs has the second highest population growth predicted after South Cambs </a:t>
            </a:r>
          </a:p>
          <a:p>
            <a:pPr marL="0" indent="0">
              <a:buNone/>
            </a:pPr>
            <a:r>
              <a:rPr lang="en-GB" sz="2400"/>
              <a:t>18.2%  (2021 – 2031)</a:t>
            </a:r>
          </a:p>
        </p:txBody>
      </p:sp>
      <p:sp>
        <p:nvSpPr>
          <p:cNvPr id="9" name="TextBox 8">
            <a:extLst>
              <a:ext uri="{FF2B5EF4-FFF2-40B4-BE49-F238E27FC236}">
                <a16:creationId xmlns:a16="http://schemas.microsoft.com/office/drawing/2014/main" id="{A4F3D751-6F8A-02B5-1BA5-2F35C19F0F65}"/>
              </a:ext>
            </a:extLst>
          </p:cNvPr>
          <p:cNvSpPr txBox="1"/>
          <p:nvPr/>
        </p:nvSpPr>
        <p:spPr>
          <a:xfrm>
            <a:off x="528139" y="269082"/>
            <a:ext cx="9520803" cy="1138773"/>
          </a:xfrm>
          <a:prstGeom prst="rect">
            <a:avLst/>
          </a:prstGeom>
          <a:noFill/>
        </p:spPr>
        <p:txBody>
          <a:bodyPr wrap="square" rtlCol="0">
            <a:spAutoFit/>
          </a:bodyPr>
          <a:lstStyle/>
          <a:p>
            <a:r>
              <a:rPr lang="en-GB" sz="2800" b="1">
                <a:solidFill>
                  <a:srgbClr val="002060"/>
                </a:solidFill>
              </a:rPr>
              <a:t>East Cambridgeshire</a:t>
            </a:r>
          </a:p>
          <a:p>
            <a:r>
              <a:rPr lang="en-GB" sz="1400">
                <a:solidFill>
                  <a:srgbClr val="002060"/>
                </a:solidFill>
              </a:rPr>
              <a:t>https://cambridgeshireinsight.org.uk/jsna-2023/demography/predicted-future-change/</a:t>
            </a:r>
          </a:p>
          <a:p>
            <a:pPr lvl="1"/>
            <a:endParaRPr lang="en-GB" sz="2400"/>
          </a:p>
        </p:txBody>
      </p:sp>
      <p:sp>
        <p:nvSpPr>
          <p:cNvPr id="5" name="Rectangle 4">
            <a:extLst>
              <a:ext uri="{FF2B5EF4-FFF2-40B4-BE49-F238E27FC236}">
                <a16:creationId xmlns:a16="http://schemas.microsoft.com/office/drawing/2014/main" id="{FA0D62FA-2CA1-6AA7-1EA1-EB302C2EAC38}"/>
              </a:ext>
            </a:extLst>
          </p:cNvPr>
          <p:cNvSpPr/>
          <p:nvPr/>
        </p:nvSpPr>
        <p:spPr>
          <a:xfrm>
            <a:off x="399348" y="2689549"/>
            <a:ext cx="8421378" cy="452582"/>
          </a:xfrm>
          <a:prstGeom prst="rect">
            <a:avLst/>
          </a:prstGeom>
          <a:noFill/>
          <a:ln w="38100">
            <a:solidFill>
              <a:srgbClr val="CCDA1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B0CBCDF2-3240-9D94-5719-EB044C144CB2}"/>
              </a:ext>
            </a:extLst>
          </p:cNvPr>
          <p:cNvSpPr/>
          <p:nvPr/>
        </p:nvSpPr>
        <p:spPr>
          <a:xfrm rot="19062990">
            <a:off x="7869640" y="2723584"/>
            <a:ext cx="638999" cy="386482"/>
          </a:xfrm>
          <a:prstGeom prst="ellipse">
            <a:avLst/>
          </a:prstGeom>
          <a:noFill/>
          <a:ln w="28575">
            <a:solidFill>
              <a:srgbClr val="C0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08682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070217-8175-4243-160B-69F07DB0013F}"/>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FF00152-590F-83CD-1976-B208FAC9A86C}"/>
              </a:ext>
            </a:extLst>
          </p:cNvPr>
          <p:cNvSpPr>
            <a:spLocks noGrp="1"/>
          </p:cNvSpPr>
          <p:nvPr>
            <p:ph idx="1"/>
          </p:nvPr>
        </p:nvSpPr>
        <p:spPr>
          <a:xfrm>
            <a:off x="838200" y="1100557"/>
            <a:ext cx="9935817" cy="4018096"/>
          </a:xfrm>
        </p:spPr>
        <p:txBody>
          <a:bodyPr>
            <a:normAutofit/>
          </a:bodyPr>
          <a:lstStyle/>
          <a:p>
            <a:pPr marL="0" indent="0" algn="ctr">
              <a:buNone/>
            </a:pPr>
            <a:endParaRPr lang="en-GB" b="1"/>
          </a:p>
          <a:p>
            <a:pPr marL="0" indent="0" algn="ctr">
              <a:buNone/>
            </a:pPr>
            <a:endParaRPr lang="en-GB" b="1"/>
          </a:p>
        </p:txBody>
      </p:sp>
      <p:pic>
        <p:nvPicPr>
          <p:cNvPr id="4" name="Picture 3">
            <a:extLst>
              <a:ext uri="{FF2B5EF4-FFF2-40B4-BE49-F238E27FC236}">
                <a16:creationId xmlns:a16="http://schemas.microsoft.com/office/drawing/2014/main" id="{66756FD9-6382-6907-5C09-5FA2B985AA11}"/>
              </a:ext>
            </a:extLst>
          </p:cNvPr>
          <p:cNvPicPr>
            <a:picLocks noChangeAspect="1"/>
          </p:cNvPicPr>
          <p:nvPr/>
        </p:nvPicPr>
        <p:blipFill>
          <a:blip r:embed="rId2"/>
          <a:stretch>
            <a:fillRect/>
          </a:stretch>
        </p:blipFill>
        <p:spPr>
          <a:xfrm>
            <a:off x="10275580" y="5815198"/>
            <a:ext cx="1730429" cy="798950"/>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E0B2A5E0-7680-FCEE-5376-C53D510B5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951" y="5757444"/>
            <a:ext cx="950695" cy="831474"/>
          </a:xfrm>
          <a:prstGeom prst="rect">
            <a:avLst/>
          </a:prstGeom>
        </p:spPr>
      </p:pic>
      <p:pic>
        <p:nvPicPr>
          <p:cNvPr id="8" name="Picture 7">
            <a:extLst>
              <a:ext uri="{FF2B5EF4-FFF2-40B4-BE49-F238E27FC236}">
                <a16:creationId xmlns:a16="http://schemas.microsoft.com/office/drawing/2014/main" id="{6FD5BB07-9776-E334-C7E6-31DA565EFA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8100" y="5813925"/>
            <a:ext cx="1284275" cy="774993"/>
          </a:xfrm>
          <a:prstGeom prst="rect">
            <a:avLst/>
          </a:prstGeom>
        </p:spPr>
      </p:pic>
      <p:sp>
        <p:nvSpPr>
          <p:cNvPr id="9" name="TextBox 8">
            <a:extLst>
              <a:ext uri="{FF2B5EF4-FFF2-40B4-BE49-F238E27FC236}">
                <a16:creationId xmlns:a16="http://schemas.microsoft.com/office/drawing/2014/main" id="{FA2F8B51-8594-D4F7-05DC-25127B758CF8}"/>
              </a:ext>
            </a:extLst>
          </p:cNvPr>
          <p:cNvSpPr txBox="1"/>
          <p:nvPr/>
        </p:nvSpPr>
        <p:spPr>
          <a:xfrm>
            <a:off x="610332" y="773326"/>
            <a:ext cx="9520803" cy="5386090"/>
          </a:xfrm>
          <a:prstGeom prst="rect">
            <a:avLst/>
          </a:prstGeom>
          <a:noFill/>
        </p:spPr>
        <p:txBody>
          <a:bodyPr wrap="square" rtlCol="0">
            <a:spAutoFit/>
          </a:bodyPr>
          <a:lstStyle/>
          <a:p>
            <a:r>
              <a:rPr lang="en-GB" sz="2800" b="1">
                <a:solidFill>
                  <a:srgbClr val="002060"/>
                </a:solidFill>
              </a:rPr>
              <a:t>Ely PCNs</a:t>
            </a:r>
          </a:p>
          <a:p>
            <a:endParaRPr lang="en-GB" sz="2800" b="1">
              <a:solidFill>
                <a:srgbClr val="002060"/>
              </a:solidFill>
            </a:endParaRPr>
          </a:p>
          <a:p>
            <a:pPr marL="457200" indent="-457200">
              <a:buFont typeface="Wingdings" panose="05000000000000000000" pitchFamily="2" charset="2"/>
              <a:buChar char="ü"/>
            </a:pPr>
            <a:r>
              <a:rPr lang="en-GB" sz="2400"/>
              <a:t>A joint Board and shared leadership with a GP Partner representing each of the 7 practices.</a:t>
            </a:r>
          </a:p>
          <a:p>
            <a:pPr marL="457200" indent="-457200">
              <a:buFont typeface="Wingdings" panose="05000000000000000000" pitchFamily="2" charset="2"/>
              <a:buChar char="ü"/>
            </a:pPr>
            <a:r>
              <a:rPr lang="en-GB" sz="2400"/>
              <a:t>Two Clinical Directors (Dr Zoë Hutchinson &amp; Dr Richard Brixey).</a:t>
            </a:r>
          </a:p>
          <a:p>
            <a:pPr marL="457200" indent="-457200">
              <a:buFont typeface="Wingdings" panose="05000000000000000000" pitchFamily="2" charset="2"/>
              <a:buChar char="ü"/>
            </a:pPr>
            <a:r>
              <a:rPr lang="en-GB" sz="2400"/>
              <a:t>A GP Lead for Frailty – Dr Jo Baker.</a:t>
            </a:r>
          </a:p>
          <a:p>
            <a:pPr marL="457200" indent="-457200">
              <a:buFont typeface="Wingdings" panose="05000000000000000000" pitchFamily="2" charset="2"/>
              <a:buChar char="ü"/>
            </a:pPr>
            <a:r>
              <a:rPr lang="en-GB" sz="2400"/>
              <a:t>Invested early in managers and Team Leads.</a:t>
            </a:r>
          </a:p>
          <a:p>
            <a:pPr marL="457200" indent="-457200">
              <a:buFont typeface="Wingdings" panose="05000000000000000000" pitchFamily="2" charset="2"/>
              <a:buChar char="ü"/>
            </a:pPr>
            <a:r>
              <a:rPr lang="en-GB" sz="2400"/>
              <a:t>Close working arrangements with Neighbourhood Leaders.</a:t>
            </a:r>
          </a:p>
          <a:p>
            <a:pPr marL="457200" indent="-457200">
              <a:buFont typeface="Wingdings" panose="05000000000000000000" pitchFamily="2" charset="2"/>
              <a:buChar char="ü"/>
            </a:pPr>
            <a:r>
              <a:rPr lang="en-GB" sz="2400"/>
              <a:t>Signed up to a way of working, and role generosity.</a:t>
            </a:r>
          </a:p>
          <a:p>
            <a:pPr marL="457200" indent="-457200">
              <a:buFont typeface="Wingdings" panose="05000000000000000000" pitchFamily="2" charset="2"/>
              <a:buChar char="ü"/>
            </a:pPr>
            <a:r>
              <a:rPr lang="en-GB" sz="2400"/>
              <a:t>Track record of innovation in response to patient need.</a:t>
            </a:r>
          </a:p>
          <a:p>
            <a:pPr marL="457200" indent="-457200">
              <a:buFont typeface="Wingdings" panose="05000000000000000000" pitchFamily="2" charset="2"/>
              <a:buChar char="ü"/>
            </a:pPr>
            <a:r>
              <a:rPr lang="en-GB" sz="2400"/>
              <a:t>Identified MYCaW as an outcomes measurement tool.</a:t>
            </a:r>
          </a:p>
          <a:p>
            <a:pPr marL="457200" indent="-457200">
              <a:buFont typeface="Wingdings" panose="05000000000000000000" pitchFamily="2" charset="2"/>
              <a:buChar char="ü"/>
            </a:pPr>
            <a:r>
              <a:rPr lang="en-GB" sz="2400"/>
              <a:t>Full, often shared, ARRS staff complement.</a:t>
            </a:r>
          </a:p>
          <a:p>
            <a:pPr marL="457200" indent="-457200">
              <a:buFont typeface="Wingdings" panose="05000000000000000000" pitchFamily="2" charset="2"/>
              <a:buChar char="ü"/>
            </a:pPr>
            <a:endParaRPr lang="en-GB" sz="2400"/>
          </a:p>
          <a:p>
            <a:pPr lvl="1"/>
            <a:endParaRPr lang="en-GB" sz="2400"/>
          </a:p>
        </p:txBody>
      </p:sp>
    </p:spTree>
    <p:extLst>
      <p:ext uri="{BB962C8B-B14F-4D97-AF65-F5344CB8AC3E}">
        <p14:creationId xmlns:p14="http://schemas.microsoft.com/office/powerpoint/2010/main" val="40863855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ereside Medical Charts">
      <a:dk1>
        <a:srgbClr val="000000"/>
      </a:dk1>
      <a:lt1>
        <a:srgbClr val="FEFFFF"/>
      </a:lt1>
      <a:dk2>
        <a:srgbClr val="FEFFFF"/>
      </a:dk2>
      <a:lt2>
        <a:srgbClr val="FFFFFF"/>
      </a:lt2>
      <a:accent1>
        <a:srgbClr val="4EA8CB"/>
      </a:accent1>
      <a:accent2>
        <a:srgbClr val="4E7082"/>
      </a:accent2>
      <a:accent3>
        <a:srgbClr val="FEFFFF"/>
      </a:accent3>
      <a:accent4>
        <a:srgbClr val="8D9FD1"/>
      </a:accent4>
      <a:accent5>
        <a:srgbClr val="FF994C"/>
      </a:accent5>
      <a:accent6>
        <a:srgbClr val="A9D290"/>
      </a:accent6>
      <a:hlink>
        <a:srgbClr val="424242"/>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5139F1E3-E0AA-4CF6-B040-3DB140680B42}" vid="{3FD30AFF-8E2F-4818-AEF5-D6ECCAD9213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frailty power point 1 (1)</Template>
  <TotalTime>0</TotalTime>
  <Words>3887</Words>
  <Application>Microsoft Office PowerPoint</Application>
  <PresentationFormat>Widescreen</PresentationFormat>
  <Paragraphs>583</Paragraphs>
  <Slides>41</Slides>
  <Notes>6</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41</vt:i4>
      </vt:variant>
    </vt:vector>
  </HeadingPairs>
  <TitlesOfParts>
    <vt:vector size="56" baseType="lpstr">
      <vt:lpstr>Aptos</vt:lpstr>
      <vt:lpstr>Aptos Display</vt:lpstr>
      <vt:lpstr>Aptos Narrow</vt:lpstr>
      <vt:lpstr>Arial</vt:lpstr>
      <vt:lpstr>Arial,Sans-Serif</vt:lpstr>
      <vt:lpstr>Calibri</vt:lpstr>
      <vt:lpstr>Calibri Light</vt:lpstr>
      <vt:lpstr>Open Sans</vt:lpstr>
      <vt:lpstr>Poppins ExtraLight</vt:lpstr>
      <vt:lpstr>Silka</vt:lpstr>
      <vt:lpstr>Silka Bold</vt:lpstr>
      <vt:lpstr>Silka SemiBold</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Ageing Well and Frailty  in East Cambridgeshire   What challenge/need are we trying to meet?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Progressing our Ageing Well Programme in East Cambridgeshire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RANDALL, Simon (STAPLOE MEDICAL CENTRE)</dc:creator>
  <cp:lastModifiedBy>Ruby Chambers</cp:lastModifiedBy>
  <cp:revision>1</cp:revision>
  <dcterms:created xsi:type="dcterms:W3CDTF">2023-04-27T07:26:22Z</dcterms:created>
  <dcterms:modified xsi:type="dcterms:W3CDTF">2026-07-22T07:45:26Z</dcterms:modified>
</cp:coreProperties>
</file>